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4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4.xml" ContentType="application/vnd.openxmlformats-officedocument.drawingml.chart+xml"/>
  <Override PartName="/ppt/notesSlides/notesSlide27.xml" ContentType="application/vnd.openxmlformats-officedocument.presentationml.notesSl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7" r:id="rId1"/>
    <p:sldMasterId id="2147483746" r:id="rId2"/>
    <p:sldMasterId id="2147483765" r:id="rId3"/>
    <p:sldMasterId id="2147483784" r:id="rId4"/>
    <p:sldMasterId id="2147483824" r:id="rId5"/>
  </p:sldMasterIdLst>
  <p:notesMasterIdLst>
    <p:notesMasterId r:id="rId37"/>
  </p:notesMasterIdLst>
  <p:sldIdLst>
    <p:sldId id="327" r:id="rId6"/>
    <p:sldId id="356" r:id="rId7"/>
    <p:sldId id="328" r:id="rId8"/>
    <p:sldId id="358" r:id="rId9"/>
    <p:sldId id="362" r:id="rId10"/>
    <p:sldId id="360" r:id="rId11"/>
    <p:sldId id="363" r:id="rId12"/>
    <p:sldId id="364" r:id="rId13"/>
    <p:sldId id="365" r:id="rId14"/>
    <p:sldId id="366" r:id="rId15"/>
    <p:sldId id="367" r:id="rId16"/>
    <p:sldId id="390" r:id="rId17"/>
    <p:sldId id="369" r:id="rId18"/>
    <p:sldId id="370" r:id="rId19"/>
    <p:sldId id="336" r:id="rId20"/>
    <p:sldId id="371" r:id="rId21"/>
    <p:sldId id="372" r:id="rId22"/>
    <p:sldId id="373" r:id="rId23"/>
    <p:sldId id="374" r:id="rId24"/>
    <p:sldId id="375" r:id="rId25"/>
    <p:sldId id="339" r:id="rId26"/>
    <p:sldId id="376" r:id="rId27"/>
    <p:sldId id="377" r:id="rId28"/>
    <p:sldId id="387" r:id="rId29"/>
    <p:sldId id="386" r:id="rId30"/>
    <p:sldId id="379" r:id="rId31"/>
    <p:sldId id="350" r:id="rId32"/>
    <p:sldId id="351" r:id="rId33"/>
    <p:sldId id="384" r:id="rId34"/>
    <p:sldId id="353" r:id="rId35"/>
    <p:sldId id="354" r:id="rId36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42" userDrawn="1">
          <p15:clr>
            <a:srgbClr val="A4A3A4"/>
          </p15:clr>
        </p15:guide>
        <p15:guide id="4" pos="1277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4286"/>
    <a:srgbClr val="AFEAFF"/>
    <a:srgbClr val="71DAFF"/>
    <a:srgbClr val="DA0000"/>
    <a:srgbClr val="FFC32E"/>
    <a:srgbClr val="FFD365"/>
    <a:srgbClr val="E1D473"/>
    <a:srgbClr val="E1002B"/>
    <a:srgbClr val="0062BA"/>
    <a:srgbClr val="A216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6395" autoAdjust="0"/>
  </p:normalViewPr>
  <p:slideViewPr>
    <p:cSldViewPr snapToGrid="0" snapToObjects="1">
      <p:cViewPr>
        <p:scale>
          <a:sx n="90" d="100"/>
          <a:sy n="90" d="100"/>
        </p:scale>
        <p:origin x="-462" y="-72"/>
      </p:cViewPr>
      <p:guideLst>
        <p:guide orient="horz" pos="142"/>
        <p:guide orient="horz" pos="3906"/>
        <p:guide pos="1278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55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жилые здания и помещения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2.1</c:v>
                </c:pt>
                <c:pt idx="1">
                  <c:v>2.1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здания (кроме жилых), сооружения, расходы на улучшение земель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47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44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38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47</c:v>
                </c:pt>
                <c:pt idx="1">
                  <c:v>44.5</c:v>
                </c:pt>
                <c:pt idx="2">
                  <c:v>38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машины и оборудование, включая хозяйственный инвентарь и другие объекты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496562948044747E-2"/>
                  <c:y val="2.863052532505227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40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49656294804474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43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50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40.9</c:v>
                </c:pt>
                <c:pt idx="1">
                  <c:v>43.2</c:v>
                </c:pt>
                <c:pt idx="2">
                  <c:v>50.1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Объекты интеллектуальной собственности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2.1</c:v>
                </c:pt>
                <c:pt idx="1">
                  <c:v>2.7</c:v>
                </c:pt>
                <c:pt idx="2">
                  <c:v>2.5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инвестиции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7.9</c:v>
                </c:pt>
                <c:pt idx="1">
                  <c:v>7.5</c:v>
                </c:pt>
                <c:pt idx="2">
                  <c:v>7.4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7681024"/>
        <c:axId val="37682560"/>
        <c:axId val="0"/>
      </c:bar3DChart>
      <c:catAx>
        <c:axId val="37681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7682560"/>
        <c:crosses val="autoZero"/>
        <c:auto val="1"/>
        <c:lblAlgn val="ctr"/>
        <c:lblOffset val="100"/>
        <c:noMultiLvlLbl val="0"/>
      </c:catAx>
      <c:valAx>
        <c:axId val="37682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7681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320998556719014"/>
          <c:y val="4.6885465505693322E-4"/>
          <c:w val="0.31871467768755846"/>
          <c:h val="0.9730706258837538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5263565683484631E-2"/>
          <c:y val="6.4608161258603733E-2"/>
          <c:w val="0.68969331663637745"/>
          <c:h val="0.833882251720747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строительство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53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4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56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7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52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6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54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9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50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53.4</c:v>
                </c:pt>
                <c:pt idx="1">
                  <c:v>56.7</c:v>
                </c:pt>
                <c:pt idx="2">
                  <c:v>52.6</c:v>
                </c:pt>
                <c:pt idx="3">
                  <c:v>54.9</c:v>
                </c:pt>
                <c:pt idx="4">
                  <c:v>50.1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реконструкция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20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22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17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3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19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3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17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20.5</c:v>
                </c:pt>
                <c:pt idx="1">
                  <c:v>22.1</c:v>
                </c:pt>
                <c:pt idx="2">
                  <c:v>17.3</c:v>
                </c:pt>
                <c:pt idx="3">
                  <c:v>19.3</c:v>
                </c:pt>
                <c:pt idx="4">
                  <c:v>17.5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приобретение основных средств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26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862068871110195E-2"/>
                  <c:y val="-3.121927236971484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30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25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8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32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4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26.1</c:v>
                </c:pt>
                <c:pt idx="1">
                  <c:v>21.2</c:v>
                </c:pt>
                <c:pt idx="2">
                  <c:v>30.1</c:v>
                </c:pt>
                <c:pt idx="3">
                  <c:v>25.8</c:v>
                </c:pt>
                <c:pt idx="4">
                  <c:v>32.4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7912576"/>
        <c:axId val="37914112"/>
      </c:barChart>
      <c:catAx>
        <c:axId val="37912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7914112"/>
        <c:crosses val="autoZero"/>
        <c:auto val="1"/>
        <c:lblAlgn val="ctr"/>
        <c:lblOffset val="100"/>
        <c:noMultiLvlLbl val="0"/>
      </c:catAx>
      <c:valAx>
        <c:axId val="379141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7912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21839723447764"/>
          <c:y val="0.25150368731563422"/>
          <c:w val="0.25034429302142924"/>
          <c:h val="0.49699262536873157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 b="1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72</a:t>
                    </a:r>
                    <a:r>
                      <a:rPr lang="ru-RU" sz="1600" smtClean="0"/>
                      <a:t>,</a:t>
                    </a:r>
                    <a:r>
                      <a:rPr lang="en-US" sz="1600" smtClean="0"/>
                      <a:t>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63</a:t>
                    </a:r>
                    <a:r>
                      <a:rPr lang="ru-RU" sz="1600" smtClean="0"/>
                      <a:t>,0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63</a:t>
                    </a:r>
                    <a:r>
                      <a:rPr lang="ru-RU" sz="1600" smtClean="0"/>
                      <a:t>,</a:t>
                    </a:r>
                    <a:r>
                      <a:rPr lang="en-US" sz="1600" smtClean="0"/>
                      <a:t>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67</a:t>
                    </a:r>
                    <a:r>
                      <a:rPr lang="ru-RU" sz="1600" smtClean="0"/>
                      <a:t>,</a:t>
                    </a:r>
                    <a:r>
                      <a:rPr lang="en-US" sz="1600" smtClean="0"/>
                      <a:t>7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72</a:t>
                    </a:r>
                    <a:r>
                      <a:rPr lang="ru-RU" sz="1600" smtClean="0"/>
                      <a:t>,</a:t>
                    </a:r>
                    <a:r>
                      <a:rPr lang="en-US" sz="1600" smtClean="0"/>
                      <a:t>9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72.5</c:v>
                </c:pt>
                <c:pt idx="1">
                  <c:v>63</c:v>
                </c:pt>
                <c:pt idx="2">
                  <c:v>63.1</c:v>
                </c:pt>
                <c:pt idx="3">
                  <c:v>67.7</c:v>
                </c:pt>
                <c:pt idx="4">
                  <c:v>72.900000000000006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привлеченные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065350049437965E-2"/>
                  <c:y val="3.0676328502415458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27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065350049437965E-2"/>
                  <c:y val="1.5337922705314009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37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379071499197094E-2"/>
                  <c:y val="1.22705314009661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941164349277385E-2"/>
                  <c:y val="-5.6239285906731795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32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3137214497591279E-3"/>
                  <c:y val="3.067632850241545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27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27.5</c:v>
                </c:pt>
                <c:pt idx="1">
                  <c:v>37</c:v>
                </c:pt>
                <c:pt idx="2">
                  <c:v>36.9</c:v>
                </c:pt>
                <c:pt idx="3">
                  <c:v>32.299999999999997</c:v>
                </c:pt>
                <c:pt idx="4">
                  <c:v>27.1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бюджетные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3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4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6274428995182558E-3"/>
                  <c:y val="3.067632850241545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7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8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8.3000000000000007</c:v>
                </c:pt>
                <c:pt idx="1">
                  <c:v>8.4</c:v>
                </c:pt>
                <c:pt idx="2">
                  <c:v>8</c:v>
                </c:pt>
                <c:pt idx="3">
                  <c:v>10.1</c:v>
                </c:pt>
                <c:pt idx="4">
                  <c:v>7.8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4204032"/>
        <c:axId val="134214016"/>
      </c:barChart>
      <c:catAx>
        <c:axId val="134204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4214016"/>
        <c:crosses val="autoZero"/>
        <c:auto val="1"/>
        <c:lblAlgn val="ctr"/>
        <c:lblOffset val="100"/>
        <c:noMultiLvlLbl val="0"/>
      </c:catAx>
      <c:valAx>
        <c:axId val="1342140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342040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 b="1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824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   </a:t>
            </a:r>
          </a:p>
        </c:rich>
      </c:tx>
      <c:layout>
        <c:manualLayout>
          <c:xMode val="edge"/>
          <c:yMode val="edge"/>
          <c:x val="0.49411763327976954"/>
          <c:y val="2.061822125438012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0443095962077252E-2"/>
          <c:y val="0.1498926270579814"/>
          <c:w val="0.75203399731773335"/>
          <c:h val="0.610500092170752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Инвестиции в основной капитал</c:v>
                </c:pt>
              </c:strCache>
            </c:strRef>
          </c:tx>
          <c:spPr>
            <a:solidFill>
              <a:srgbClr val="DCDC38"/>
            </a:solidFill>
          </c:spPr>
          <c:invertIfNegative val="0"/>
          <c:dLbls>
            <c:dLbl>
              <c:idx val="0"/>
              <c:layout>
                <c:manualLayout>
                  <c:x val="4.3150365547825606E-3"/>
                  <c:y val="-2.8701312335958046E-2"/>
                </c:manualLayout>
              </c:layout>
              <c:tx>
                <c:rich>
                  <a:bodyPr/>
                  <a:lstStyle/>
                  <a:p>
                    <a:r>
                      <a:rPr lang="ru-RU" sz="1500">
                        <a:latin typeface="+mj-lt"/>
                      </a:rPr>
                      <a:t>226213,6</a:t>
                    </a:r>
                    <a:endParaRPr lang="ru-RU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414613599404906E-2"/>
                  <c:y val="-4.1952755905511809E-3"/>
                </c:manualLayout>
              </c:layout>
              <c:tx>
                <c:rich>
                  <a:bodyPr/>
                  <a:lstStyle/>
                  <a:p>
                    <a:r>
                      <a:rPr lang="ru-RU" sz="1500">
                        <a:latin typeface="+mj-lt"/>
                      </a:rPr>
                      <a:t>239389,9</a:t>
                    </a:r>
                    <a:endParaRPr lang="ru-RU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0900976693439201E-3"/>
                  <c:y val="-2.1305951620912292E-3"/>
                </c:manualLayout>
              </c:layout>
              <c:tx>
                <c:rich>
                  <a:bodyPr/>
                  <a:lstStyle/>
                  <a:p>
                    <a:r>
                      <a:rPr lang="ru-RU" sz="1500">
                        <a:latin typeface="+mj-lt"/>
                      </a:rPr>
                      <a:t>245139,6</a:t>
                    </a:r>
                    <a:endParaRPr lang="ru-RU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9166122753174371E-3"/>
                  <c:y val="4.3541331527107612E-3"/>
                </c:manualLayout>
              </c:layout>
              <c:tx>
                <c:rich>
                  <a:bodyPr/>
                  <a:lstStyle/>
                  <a:p>
                    <a:r>
                      <a:rPr lang="ru-RU" sz="1500">
                        <a:latin typeface="+mj-lt"/>
                      </a:rPr>
                      <a:t>243613,0</a:t>
                    </a:r>
                    <a:endParaRPr lang="ru-RU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6487249208693431E-5"/>
                  <c:y val="1.8767160900604065E-3"/>
                </c:manualLayout>
              </c:layout>
              <c:tx>
                <c:rich>
                  <a:bodyPr/>
                  <a:lstStyle/>
                  <a:p>
                    <a:r>
                      <a:rPr lang="ru-RU" sz="1500" dirty="0" smtClean="0">
                        <a:latin typeface="+mj-lt"/>
                      </a:rPr>
                      <a:t>283775,7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278372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2539184952978136E-2"/>
                  <c:y val="-3.59636113446983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5078369905956202E-2"/>
                  <c:y val="-4.31499460625667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9258098223615442E-2"/>
                  <c:y val="-5.17806148017932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5527690700104496E-2"/>
                  <c:y val="-5.17806148017932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5527690700104496E-2"/>
                  <c:y val="-5.17806148017932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4.5977011494252866E-2"/>
                  <c:y val="-4.74649406688241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 b="0" i="0" u="none" strike="noStrike" baseline="0">
                    <a:solidFill>
                      <a:srgbClr val="000000"/>
                    </a:solidFill>
                    <a:latin typeface="+mj-lt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Sheet1!$A$16:$B$21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strCache>
            </c:strRef>
          </c:cat>
          <c:val>
            <c:numRef>
              <c:f>Sheet1!$C$16:$C$21</c:f>
              <c:numCache>
                <c:formatCode>General</c:formatCode>
                <c:ptCount val="6"/>
                <c:pt idx="0">
                  <c:v>226213.6</c:v>
                </c:pt>
                <c:pt idx="1">
                  <c:v>239389.9</c:v>
                </c:pt>
                <c:pt idx="2">
                  <c:v>245139.6</c:v>
                </c:pt>
                <c:pt idx="3" formatCode="0.0">
                  <c:v>243613</c:v>
                </c:pt>
                <c:pt idx="4">
                  <c:v>283775.7</c:v>
                </c:pt>
                <c:pt idx="5">
                  <c:v>278372.90000000002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540864"/>
        <c:axId val="133550848"/>
      </c:barChart>
      <c:lineChart>
        <c:grouping val="standard"/>
        <c:varyColors val="0"/>
        <c:ser>
          <c:idx val="1"/>
          <c:order val="1"/>
          <c:tx>
            <c:strRef>
              <c:f>Sheet1!$D$1</c:f>
              <c:strCache>
                <c:ptCount val="1"/>
                <c:pt idx="0">
                  <c:v>Индекс физического объема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4248256067517295E-2"/>
                  <c:y val="5.565389326334208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>
                        <a:latin typeface="+mj-lt"/>
                      </a:rPr>
                      <a:t>97,1</a:t>
                    </a:r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320316373438389E-2"/>
                  <c:y val="4.1002274715660543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>
                        <a:latin typeface="+mj-lt"/>
                      </a:rPr>
                      <a:t>97,7</a:t>
                    </a:r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8533457456562177E-2"/>
                  <c:y val="3.96832895888014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>
                        <a:latin typeface="+mj-lt"/>
                      </a:rPr>
                      <a:t>97,2</a:t>
                    </a:r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6748208297729477E-2"/>
                  <c:y val="4.8157830271216097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>
                        <a:latin typeface="+mj-lt"/>
                      </a:rPr>
                      <a:t>94,6</a:t>
                    </a:r>
                    <a:endParaRPr lang="ru-RU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2909605968075519E-2"/>
                  <c:y val="8.9651748123741534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latin typeface="+mj-lt"/>
                      </a:rPr>
                      <a:t>108,5</a:t>
                    </a:r>
                    <a:endParaRPr lang="ru-RU" dirty="0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6687812142606087E-2"/>
                  <c:y val="-5.132091498271472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+mj-lt"/>
                      </a:rPr>
                      <a:t>91</a:t>
                    </a:r>
                    <a:r>
                      <a:rPr lang="ru-RU" dirty="0" smtClean="0">
                        <a:latin typeface="+mj-lt"/>
                      </a:rPr>
                      <a:t>,</a:t>
                    </a:r>
                    <a:r>
                      <a:rPr lang="en-US" dirty="0" smtClean="0">
                        <a:latin typeface="+mj-lt"/>
                      </a:rPr>
                      <a:t>7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20755856144941129"/>
                  <c:y val="-4.7872656694612932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9.5230337587111955E-2"/>
                  <c:y val="-5.16967543691185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1797283176593534E-3"/>
                  <c:y val="-1.876513008689472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6.2695924764890514E-3"/>
                  <c:y val="-5.902708763346413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6.2695924764890514E-3"/>
                  <c:y val="-8.629989212513554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4.1797283176593933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+mj-lt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Sheet1!$A$2:$B$19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strCache>
            </c:strRef>
          </c:cat>
          <c:val>
            <c:numRef>
              <c:f>Sheet1!$D$16:$D$21</c:f>
              <c:numCache>
                <c:formatCode>General</c:formatCode>
                <c:ptCount val="6"/>
                <c:pt idx="0" formatCode="0.0">
                  <c:v>97.1</c:v>
                </c:pt>
                <c:pt idx="1">
                  <c:v>97.7</c:v>
                </c:pt>
                <c:pt idx="2">
                  <c:v>97.2</c:v>
                </c:pt>
                <c:pt idx="3" formatCode="0.0">
                  <c:v>94.6</c:v>
                </c:pt>
                <c:pt idx="4">
                  <c:v>108.5</c:v>
                </c:pt>
                <c:pt idx="5">
                  <c:v>91.7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552768"/>
        <c:axId val="133439872"/>
      </c:lineChart>
      <c:catAx>
        <c:axId val="13354086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355084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3550848"/>
        <c:scaling>
          <c:orientation val="minMax"/>
          <c:max val="300000"/>
        </c:scaling>
        <c:delete val="0"/>
        <c:axPos val="l"/>
        <c:title>
          <c:tx>
            <c:rich>
              <a:bodyPr rot="0" vert="horz"/>
              <a:lstStyle/>
              <a:p>
                <a:pPr algn="l">
                  <a:defRPr sz="1400" b="1" i="0" u="none" strike="noStrike" baseline="0">
                    <a:solidFill>
                      <a:srgbClr val="000000"/>
                    </a:solidFill>
                    <a:latin typeface="+mj-lt"/>
                    <a:ea typeface="Times New Roman"/>
                    <a:cs typeface="Times New Roman"/>
                  </a:defRPr>
                </a:pPr>
                <a:r>
                  <a:rPr lang="ru-RU" sz="1400" b="1">
                    <a:latin typeface="+mj-lt"/>
                  </a:rPr>
                  <a:t>млн. рублей</a:t>
                </a:r>
              </a:p>
            </c:rich>
          </c:tx>
          <c:layout>
            <c:manualLayout>
              <c:xMode val="edge"/>
              <c:yMode val="edge"/>
              <c:x val="2.2243635090809673E-2"/>
              <c:y val="4.4111238149040069E-2"/>
            </c:manualLayout>
          </c:layout>
          <c:overlay val="0"/>
        </c:title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+mn-lt"/>
                <a:ea typeface="Times New Roman"/>
                <a:cs typeface="Times New Roman"/>
              </a:defRPr>
            </a:pPr>
            <a:endParaRPr lang="ru-RU"/>
          </a:p>
        </c:txPr>
        <c:crossAx val="133540864"/>
        <c:crosses val="autoZero"/>
        <c:crossBetween val="between"/>
        <c:majorUnit val="50000"/>
      </c:valAx>
      <c:catAx>
        <c:axId val="133552768"/>
        <c:scaling>
          <c:orientation val="minMax"/>
        </c:scaling>
        <c:delete val="1"/>
        <c:axPos val="b"/>
        <c:majorTickMark val="out"/>
        <c:minorTickMark val="none"/>
        <c:tickLblPos val="nextTo"/>
        <c:crossAx val="133439872"/>
        <c:crossesAt val="0"/>
        <c:auto val="0"/>
        <c:lblAlgn val="ctr"/>
        <c:lblOffset val="100"/>
        <c:noMultiLvlLbl val="0"/>
      </c:catAx>
      <c:valAx>
        <c:axId val="133439872"/>
        <c:scaling>
          <c:orientation val="minMax"/>
          <c:max val="150"/>
          <c:min val="0"/>
        </c:scaling>
        <c:delete val="0"/>
        <c:axPos val="r"/>
        <c:title>
          <c:tx>
            <c:rich>
              <a:bodyPr rot="0" vert="horz"/>
              <a:lstStyle/>
              <a:p>
                <a:pPr algn="ctr">
                  <a:defRPr sz="1800" b="1" i="0" u="none" strike="noStrike" baseline="0">
                    <a:solidFill>
                      <a:srgbClr val="000000"/>
                    </a:solidFill>
                    <a:latin typeface="+mn-lt"/>
                    <a:ea typeface="Times New Roman"/>
                    <a:cs typeface="Times New Roman"/>
                  </a:defRPr>
                </a:pPr>
                <a:r>
                  <a:rPr lang="ru-RU" sz="1800" b="1">
                    <a:latin typeface="+mn-lt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.91597709377236936"/>
              <c:y val="2.8675932599437973E-3"/>
            </c:manualLayout>
          </c:layout>
          <c:overlay val="0"/>
        </c:title>
        <c:numFmt formatCode="0" sourceLinked="0"/>
        <c:majorTickMark val="cross"/>
        <c:minorTickMark val="none"/>
        <c:tickLblPos val="nextTo"/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+mn-lt"/>
                <a:ea typeface="Times New Roman"/>
                <a:cs typeface="Times New Roman"/>
              </a:defRPr>
            </a:pPr>
            <a:endParaRPr lang="ru-RU"/>
          </a:p>
        </c:txPr>
        <c:crossAx val="133552768"/>
        <c:crosses val="max"/>
        <c:crossBetween val="between"/>
        <c:majorUnit val="30"/>
      </c:valAx>
    </c:plotArea>
    <c:legend>
      <c:legendPos val="b"/>
      <c:layout>
        <c:manualLayout>
          <c:xMode val="edge"/>
          <c:yMode val="edge"/>
          <c:x val="0.12709773793995191"/>
          <c:y val="0.85552568260386908"/>
          <c:w val="0.86642675627723498"/>
          <c:h val="8.1071660122655653E-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+mn-lt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13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262460331803046"/>
          <c:y val="7.3164409679221734E-3"/>
          <c:w val="0.67961446685859506"/>
          <c:h val="0.9735365898278289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ПФО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>
              <a:noFill/>
            </a:ln>
          </c:spPr>
          <c:invertIfNegative val="0"/>
          <c:dLbls>
            <c:delete val="1"/>
          </c:dLbls>
          <c:cat>
            <c:strRef>
              <c:f>Sheet1!$B$1:$O$1</c:f>
              <c:strCache>
                <c:ptCount val="14"/>
                <c:pt idx="0">
                  <c:v>Республика Татарстан</c:v>
                </c:pt>
                <c:pt idx="1">
                  <c:v>Нижегородская область</c:v>
                </c:pt>
                <c:pt idx="2">
                  <c:v>Пермский край</c:v>
                </c:pt>
                <c:pt idx="3">
                  <c:v>Оренбургская область</c:v>
                </c:pt>
                <c:pt idx="4">
                  <c:v>Республика Башкортостан</c:v>
                </c:pt>
                <c:pt idx="5">
                  <c:v>Самарская область</c:v>
                </c:pt>
                <c:pt idx="6">
                  <c:v>Удмуртская Республика</c:v>
                </c:pt>
                <c:pt idx="7">
                  <c:v>Пензенская область</c:v>
                </c:pt>
                <c:pt idx="8">
                  <c:v>Саратовская область</c:v>
                </c:pt>
                <c:pt idx="9">
                  <c:v>Ульяновская область</c:v>
                </c:pt>
                <c:pt idx="10">
                  <c:v>Республика Мордовия</c:v>
                </c:pt>
                <c:pt idx="11">
                  <c:v>Республика Марий Эл</c:v>
                </c:pt>
                <c:pt idx="12">
                  <c:v>Кировская область</c:v>
                </c:pt>
                <c:pt idx="13">
                  <c:v>Чувашская Республика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94713</c:v>
                </c:pt>
                <c:pt idx="1">
                  <c:v>94713</c:v>
                </c:pt>
                <c:pt idx="2">
                  <c:v>94713</c:v>
                </c:pt>
                <c:pt idx="3">
                  <c:v>94713</c:v>
                </c:pt>
                <c:pt idx="4">
                  <c:v>94713</c:v>
                </c:pt>
                <c:pt idx="5">
                  <c:v>94713</c:v>
                </c:pt>
                <c:pt idx="6">
                  <c:v>94713</c:v>
                </c:pt>
                <c:pt idx="7">
                  <c:v>94713</c:v>
                </c:pt>
                <c:pt idx="8">
                  <c:v>94713</c:v>
                </c:pt>
                <c:pt idx="9">
                  <c:v>94713</c:v>
                </c:pt>
                <c:pt idx="10">
                  <c:v>94713</c:v>
                </c:pt>
                <c:pt idx="11">
                  <c:v>94713</c:v>
                </c:pt>
                <c:pt idx="12">
                  <c:v>94713</c:v>
                </c:pt>
                <c:pt idx="13">
                  <c:v>94713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AB926D">
                <a:alpha val="55000"/>
              </a:srgbClr>
            </a:solidFill>
            <a:ln w="12445">
              <a:solidFill>
                <a:srgbClr val="000000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866F4C">
                  <a:alpha val="54902"/>
                </a:srgbClr>
              </a:solidFill>
              <a:ln w="12445">
                <a:solidFill>
                  <a:srgbClr val="000000"/>
                </a:solidFill>
                <a:prstDash val="solid"/>
              </a:ln>
            </c:spPr>
          </c:dPt>
          <c:dLbls>
            <c:txPr>
              <a:bodyPr/>
              <a:lstStyle/>
              <a:p>
                <a:pPr>
                  <a:defRPr sz="1400" b="1">
                    <a:latin typeface="+mn-lt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Sheet1!$B$1:$O$1</c:f>
              <c:strCache>
                <c:ptCount val="14"/>
                <c:pt idx="0">
                  <c:v>Республика Татарстан</c:v>
                </c:pt>
                <c:pt idx="1">
                  <c:v>Нижегородская область</c:v>
                </c:pt>
                <c:pt idx="2">
                  <c:v>Пермский край</c:v>
                </c:pt>
                <c:pt idx="3">
                  <c:v>Оренбургская область</c:v>
                </c:pt>
                <c:pt idx="4">
                  <c:v>Республика Башкортостан</c:v>
                </c:pt>
                <c:pt idx="5">
                  <c:v>Самарская область</c:v>
                </c:pt>
                <c:pt idx="6">
                  <c:v>Удмуртская Республика</c:v>
                </c:pt>
                <c:pt idx="7">
                  <c:v>Пензенская область</c:v>
                </c:pt>
                <c:pt idx="8">
                  <c:v>Саратовская область</c:v>
                </c:pt>
                <c:pt idx="9">
                  <c:v>Ульяновская область</c:v>
                </c:pt>
                <c:pt idx="10">
                  <c:v>Республика Мордовия</c:v>
                </c:pt>
                <c:pt idx="11">
                  <c:v>Республика Марий Эл</c:v>
                </c:pt>
                <c:pt idx="12">
                  <c:v>Кировская область</c:v>
                </c:pt>
                <c:pt idx="13">
                  <c:v>Чувашская Республика</c:v>
                </c:pt>
              </c:strCache>
            </c:strRef>
          </c:cat>
          <c:val>
            <c:numRef>
              <c:f>Sheet1!$B$3:$O$3</c:f>
              <c:numCache>
                <c:formatCode>General</c:formatCode>
                <c:ptCount val="14"/>
                <c:pt idx="0">
                  <c:v>155384</c:v>
                </c:pt>
                <c:pt idx="1">
                  <c:v>120104</c:v>
                </c:pt>
                <c:pt idx="2">
                  <c:v>107511</c:v>
                </c:pt>
                <c:pt idx="3">
                  <c:v>102044</c:v>
                </c:pt>
                <c:pt idx="4">
                  <c:v>90885</c:v>
                </c:pt>
                <c:pt idx="5">
                  <c:v>87952</c:v>
                </c:pt>
                <c:pt idx="6">
                  <c:v>73098</c:v>
                </c:pt>
                <c:pt idx="7">
                  <c:v>72928</c:v>
                </c:pt>
                <c:pt idx="8">
                  <c:v>69434</c:v>
                </c:pt>
                <c:pt idx="9">
                  <c:v>65833</c:v>
                </c:pt>
                <c:pt idx="10">
                  <c:v>58224</c:v>
                </c:pt>
                <c:pt idx="11">
                  <c:v>54020</c:v>
                </c:pt>
                <c:pt idx="12">
                  <c:v>52886</c:v>
                </c:pt>
                <c:pt idx="13">
                  <c:v>43181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133588480"/>
        <c:axId val="133600768"/>
      </c:barChart>
      <c:catAx>
        <c:axId val="133588480"/>
        <c:scaling>
          <c:orientation val="minMax"/>
        </c:scaling>
        <c:delete val="0"/>
        <c:axPos val="l"/>
        <c:numFmt formatCode="@" sourceLinked="0"/>
        <c:majorTickMark val="out"/>
        <c:minorTickMark val="none"/>
        <c:tickLblPos val="low"/>
        <c:spPr>
          <a:ln w="311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Times New Roman"/>
              </a:defRPr>
            </a:pPr>
            <a:endParaRPr lang="ru-RU"/>
          </a:p>
        </c:txPr>
        <c:crossAx val="1336007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3600768"/>
        <c:scaling>
          <c:orientation val="minMax"/>
          <c:max val="1750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33588480"/>
        <c:crosses val="autoZero"/>
        <c:crossBetween val="between"/>
        <c:majorUnit val="250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75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0.78161</cdr:x>
      <cdr:y>0.25158</cdr:y>
    </cdr:from>
    <cdr:to>
      <cdr:x>0.95341</cdr:x>
      <cdr:y>0.48946</cdr:y>
    </cdr:to>
    <cdr:sp macro="" textlink="">
      <cdr:nvSpPr>
        <cdr:cNvPr id="2" name="Поле 1"/>
        <cdr:cNvSpPr txBox="1"/>
      </cdr:nvSpPr>
      <cdr:spPr>
        <a:xfrm xmlns:a="http://schemas.openxmlformats.org/drawingml/2006/main">
          <a:off x="4831725" y="1008921"/>
          <a:ext cx="1062000" cy="954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</a:schemeClr>
        </a:solidFill>
      </cdr:spPr>
      <cdr:txBody>
        <a:bodyPr xmlns:a="http://schemas.openxmlformats.org/drawingml/2006/main" vertOverflow="clip" wrap="square" lIns="36000" rIns="36000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latin typeface="Arial Narrow" panose="020B0606020202030204" pitchFamily="34" charset="0"/>
              <a:cs typeface="Times New Roman" panose="02020603050405020304" pitchFamily="18" charset="0"/>
            </a:rPr>
            <a:t>ПФО - 94713 рублей</a:t>
          </a:r>
          <a:endParaRPr lang="ru-RU" sz="1600" b="1" baseline="30000" dirty="0">
            <a:latin typeface="Arial Narrow" panose="020B0606020202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t>23.06.2021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890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078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78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909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078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89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078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89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0784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897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102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897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897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9780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8248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4776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4776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4488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897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897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897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C475-6065-984E-8A7B-A4F90A032B81}" type="slidenum">
              <a:rPr lang="ru-RU" smtClean="0">
                <a:solidFill>
                  <a:prstClr val="black"/>
                </a:solidFill>
              </a:rPr>
              <a:pPr/>
              <a:t>31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89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78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348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156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269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96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125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990F1-6771-42C2-AEA1-526981A71BE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538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prstClr val="white"/>
                </a:solidFill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prstClr val="white"/>
                </a:solidFill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=""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object 17">
              <a:extLst>
                <a:ext uri="{FF2B5EF4-FFF2-40B4-BE49-F238E27FC236}">
                  <a16:creationId xmlns=""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879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335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="" xmlns:a16="http://schemas.microsoft.com/office/drawing/2014/main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="" xmlns:a16="http://schemas.microsoft.com/office/drawing/2014/main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6" name="Текст 17">
            <a:extLst>
              <a:ext uri="{FF2B5EF4-FFF2-40B4-BE49-F238E27FC236}">
                <a16:creationId xmlns="" xmlns:a16="http://schemas.microsoft.com/office/drawing/2014/main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1546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700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="" xmlns:a16="http://schemas.microsoft.com/office/drawing/2014/main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18" name="object 7">
            <a:extLst>
              <a:ext uri="{FF2B5EF4-FFF2-40B4-BE49-F238E27FC236}">
                <a16:creationId xmlns="" xmlns:a16="http://schemas.microsoft.com/office/drawing/2014/main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360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="" xmlns:a16="http://schemas.microsoft.com/office/drawing/2014/main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907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5625758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38992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="" xmlns:a16="http://schemas.microsoft.com/office/drawing/2014/main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8" name="object 7">
            <a:extLst>
              <a:ext uri="{FF2B5EF4-FFF2-40B4-BE49-F238E27FC236}">
                <a16:creationId xmlns="" xmlns:a16="http://schemas.microsoft.com/office/drawing/2014/main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" name="Текст 17">
            <a:extLst>
              <a:ext uri="{FF2B5EF4-FFF2-40B4-BE49-F238E27FC236}">
                <a16:creationId xmlns="" xmlns:a16="http://schemas.microsoft.com/office/drawing/2014/main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17946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7" name="Текст 17">
            <a:extLst>
              <a:ext uri="{FF2B5EF4-FFF2-40B4-BE49-F238E27FC236}">
                <a16:creationId xmlns="" xmlns:a16="http://schemas.microsoft.com/office/drawing/2014/main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71343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prstClr val="white"/>
                </a:solidFill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prstClr val="white"/>
                </a:solidFill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=""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object 17">
              <a:extLst>
                <a:ext uri="{FF2B5EF4-FFF2-40B4-BE49-F238E27FC236}">
                  <a16:creationId xmlns=""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6271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="" xmlns:a16="http://schemas.microsoft.com/office/drawing/2014/main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="" xmlns:a16="http://schemas.microsoft.com/office/drawing/2014/main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3" name="object 3">
            <a:extLst>
              <a:ext uri="{FF2B5EF4-FFF2-40B4-BE49-F238E27FC236}">
                <a16:creationId xmlns="" xmlns:a16="http://schemas.microsoft.com/office/drawing/2014/main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" name="object 7">
            <a:extLst>
              <a:ext uri="{FF2B5EF4-FFF2-40B4-BE49-F238E27FC236}">
                <a16:creationId xmlns="" xmlns:a16="http://schemas.microsoft.com/office/drawing/2014/main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ФЕДЕРАЛЬНАЯ СЛУЖБА</a:t>
            </a:r>
          </a:p>
          <a:p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53734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="" xmlns:a16="http://schemas.microsoft.com/office/drawing/2014/main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="" xmlns:a16="http://schemas.microsoft.com/office/drawing/2014/main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3" name="object 3">
            <a:extLst>
              <a:ext uri="{FF2B5EF4-FFF2-40B4-BE49-F238E27FC236}">
                <a16:creationId xmlns="" xmlns:a16="http://schemas.microsoft.com/office/drawing/2014/main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" name="object 7">
            <a:extLst>
              <a:ext uri="{FF2B5EF4-FFF2-40B4-BE49-F238E27FC236}">
                <a16:creationId xmlns="" xmlns:a16="http://schemas.microsoft.com/office/drawing/2014/main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ФЕДЕРАЛЬНАЯ СЛУЖБА</a:t>
            </a:r>
          </a:p>
          <a:p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2024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>
              <a:solidFill>
                <a:prstClr val="black"/>
              </a:solidFill>
            </a:endParaRPr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6065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="" xmlns:a16="http://schemas.microsoft.com/office/drawing/2014/main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="" xmlns:a16="http://schemas.microsoft.com/office/drawing/2014/main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Текст 25">
            <a:extLst>
              <a:ext uri="{FF2B5EF4-FFF2-40B4-BE49-F238E27FC236}">
                <a16:creationId xmlns="" xmlns:a16="http://schemas.microsoft.com/office/drawing/2014/main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="" xmlns:a16="http://schemas.microsoft.com/office/drawing/2014/main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17">
            <a:extLst>
              <a:ext uri="{FF2B5EF4-FFF2-40B4-BE49-F238E27FC236}">
                <a16:creationId xmlns="" xmlns:a16="http://schemas.microsoft.com/office/drawing/2014/main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677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="" xmlns:a16="http://schemas.microsoft.com/office/drawing/2014/main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="" xmlns:a16="http://schemas.microsoft.com/office/drawing/2014/main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cs typeface="Arial"/>
              </a:rPr>
              <a:t>ВЫВОДЫ</a:t>
            </a:r>
            <a:endParaRPr lang="ru-RU" dirty="0">
              <a:solidFill>
                <a:prstClr val="black"/>
              </a:solidFill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="" xmlns:a16="http://schemas.microsoft.com/office/drawing/2014/main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7" name="object 7">
            <a:extLst>
              <a:ext uri="{FF2B5EF4-FFF2-40B4-BE49-F238E27FC236}">
                <a16:creationId xmlns="" xmlns:a16="http://schemas.microsoft.com/office/drawing/2014/main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09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="" xmlns:a16="http://schemas.microsoft.com/office/drawing/2014/main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="" xmlns:a16="http://schemas.microsoft.com/office/drawing/2014/main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16">
            <a:extLst>
              <a:ext uri="{FF2B5EF4-FFF2-40B4-BE49-F238E27FC236}">
                <a16:creationId xmlns="" xmlns:a16="http://schemas.microsoft.com/office/drawing/2014/main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17">
            <a:extLst>
              <a:ext uri="{FF2B5EF4-FFF2-40B4-BE49-F238E27FC236}">
                <a16:creationId xmlns="" xmlns:a16="http://schemas.microsoft.com/office/drawing/2014/main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6446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="" xmlns:a16="http://schemas.microsoft.com/office/drawing/2014/main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">
            <a:extLst>
              <a:ext uri="{FF2B5EF4-FFF2-40B4-BE49-F238E27FC236}">
                <a16:creationId xmlns="" xmlns:a16="http://schemas.microsoft.com/office/drawing/2014/main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16">
            <a:extLst>
              <a:ext uri="{FF2B5EF4-FFF2-40B4-BE49-F238E27FC236}">
                <a16:creationId xmlns="" xmlns:a16="http://schemas.microsoft.com/office/drawing/2014/main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">
            <a:extLst>
              <a:ext uri="{FF2B5EF4-FFF2-40B4-BE49-F238E27FC236}">
                <a16:creationId xmlns="" xmlns:a16="http://schemas.microsoft.com/office/drawing/2014/main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16">
            <a:extLst>
              <a:ext uri="{FF2B5EF4-FFF2-40B4-BE49-F238E27FC236}">
                <a16:creationId xmlns="" xmlns:a16="http://schemas.microsoft.com/office/drawing/2014/main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104807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44901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12981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420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="" xmlns:a16="http://schemas.microsoft.com/office/drawing/2014/main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="" xmlns:a16="http://schemas.microsoft.com/office/drawing/2014/main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6" name="Текст 17">
            <a:extLst>
              <a:ext uri="{FF2B5EF4-FFF2-40B4-BE49-F238E27FC236}">
                <a16:creationId xmlns="" xmlns:a16="http://schemas.microsoft.com/office/drawing/2014/main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6768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>
              <a:solidFill>
                <a:prstClr val="black"/>
              </a:solidFill>
            </a:endParaRPr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70937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7860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="" xmlns:a16="http://schemas.microsoft.com/office/drawing/2014/main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18" name="object 7">
            <a:extLst>
              <a:ext uri="{FF2B5EF4-FFF2-40B4-BE49-F238E27FC236}">
                <a16:creationId xmlns="" xmlns:a16="http://schemas.microsoft.com/office/drawing/2014/main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789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="" xmlns:a16="http://schemas.microsoft.com/office/drawing/2014/main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9129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3413140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22644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="" xmlns:a16="http://schemas.microsoft.com/office/drawing/2014/main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8" name="object 7">
            <a:extLst>
              <a:ext uri="{FF2B5EF4-FFF2-40B4-BE49-F238E27FC236}">
                <a16:creationId xmlns="" xmlns:a16="http://schemas.microsoft.com/office/drawing/2014/main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" name="Текст 17">
            <a:extLst>
              <a:ext uri="{FF2B5EF4-FFF2-40B4-BE49-F238E27FC236}">
                <a16:creationId xmlns="" xmlns:a16="http://schemas.microsoft.com/office/drawing/2014/main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954840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7" name="Текст 17">
            <a:extLst>
              <a:ext uri="{FF2B5EF4-FFF2-40B4-BE49-F238E27FC236}">
                <a16:creationId xmlns="" xmlns:a16="http://schemas.microsoft.com/office/drawing/2014/main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609426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prstClr val="white"/>
                </a:solidFill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prstClr val="white"/>
                </a:solidFill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=""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object 17">
              <a:extLst>
                <a:ext uri="{FF2B5EF4-FFF2-40B4-BE49-F238E27FC236}">
                  <a16:creationId xmlns=""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10194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="" xmlns:a16="http://schemas.microsoft.com/office/drawing/2014/main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="" xmlns:a16="http://schemas.microsoft.com/office/drawing/2014/main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3" name="object 3">
            <a:extLst>
              <a:ext uri="{FF2B5EF4-FFF2-40B4-BE49-F238E27FC236}">
                <a16:creationId xmlns="" xmlns:a16="http://schemas.microsoft.com/office/drawing/2014/main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" name="object 7">
            <a:extLst>
              <a:ext uri="{FF2B5EF4-FFF2-40B4-BE49-F238E27FC236}">
                <a16:creationId xmlns="" xmlns:a16="http://schemas.microsoft.com/office/drawing/2014/main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ФЕДЕРАЛЬНАЯ СЛУЖБА</a:t>
            </a:r>
          </a:p>
          <a:p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1225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>
              <a:solidFill>
                <a:prstClr val="black"/>
              </a:solidFill>
            </a:endParaRPr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6625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="" xmlns:a16="http://schemas.microsoft.com/office/drawing/2014/main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="" xmlns:a16="http://schemas.microsoft.com/office/drawing/2014/main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Текст 25">
            <a:extLst>
              <a:ext uri="{FF2B5EF4-FFF2-40B4-BE49-F238E27FC236}">
                <a16:creationId xmlns="" xmlns:a16="http://schemas.microsoft.com/office/drawing/2014/main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="" xmlns:a16="http://schemas.microsoft.com/office/drawing/2014/main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17">
            <a:extLst>
              <a:ext uri="{FF2B5EF4-FFF2-40B4-BE49-F238E27FC236}">
                <a16:creationId xmlns="" xmlns:a16="http://schemas.microsoft.com/office/drawing/2014/main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5887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="" xmlns:a16="http://schemas.microsoft.com/office/drawing/2014/main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="" xmlns:a16="http://schemas.microsoft.com/office/drawing/2014/main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Текст 25">
            <a:extLst>
              <a:ext uri="{FF2B5EF4-FFF2-40B4-BE49-F238E27FC236}">
                <a16:creationId xmlns="" xmlns:a16="http://schemas.microsoft.com/office/drawing/2014/main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="" xmlns:a16="http://schemas.microsoft.com/office/drawing/2014/main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17">
            <a:extLst>
              <a:ext uri="{FF2B5EF4-FFF2-40B4-BE49-F238E27FC236}">
                <a16:creationId xmlns="" xmlns:a16="http://schemas.microsoft.com/office/drawing/2014/main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7827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="" xmlns:a16="http://schemas.microsoft.com/office/drawing/2014/main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="" xmlns:a16="http://schemas.microsoft.com/office/drawing/2014/main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cs typeface="Arial"/>
              </a:rPr>
              <a:t>ВЫВОДЫ</a:t>
            </a:r>
            <a:endParaRPr lang="ru-RU" dirty="0">
              <a:solidFill>
                <a:prstClr val="black"/>
              </a:solidFill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="" xmlns:a16="http://schemas.microsoft.com/office/drawing/2014/main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7" name="object 7">
            <a:extLst>
              <a:ext uri="{FF2B5EF4-FFF2-40B4-BE49-F238E27FC236}">
                <a16:creationId xmlns="" xmlns:a16="http://schemas.microsoft.com/office/drawing/2014/main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73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="" xmlns:a16="http://schemas.microsoft.com/office/drawing/2014/main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="" xmlns:a16="http://schemas.microsoft.com/office/drawing/2014/main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16">
            <a:extLst>
              <a:ext uri="{FF2B5EF4-FFF2-40B4-BE49-F238E27FC236}">
                <a16:creationId xmlns="" xmlns:a16="http://schemas.microsoft.com/office/drawing/2014/main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17">
            <a:extLst>
              <a:ext uri="{FF2B5EF4-FFF2-40B4-BE49-F238E27FC236}">
                <a16:creationId xmlns="" xmlns:a16="http://schemas.microsoft.com/office/drawing/2014/main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0943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="" xmlns:a16="http://schemas.microsoft.com/office/drawing/2014/main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">
            <a:extLst>
              <a:ext uri="{FF2B5EF4-FFF2-40B4-BE49-F238E27FC236}">
                <a16:creationId xmlns="" xmlns:a16="http://schemas.microsoft.com/office/drawing/2014/main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16">
            <a:extLst>
              <a:ext uri="{FF2B5EF4-FFF2-40B4-BE49-F238E27FC236}">
                <a16:creationId xmlns="" xmlns:a16="http://schemas.microsoft.com/office/drawing/2014/main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">
            <a:extLst>
              <a:ext uri="{FF2B5EF4-FFF2-40B4-BE49-F238E27FC236}">
                <a16:creationId xmlns="" xmlns:a16="http://schemas.microsoft.com/office/drawing/2014/main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16">
            <a:extLst>
              <a:ext uri="{FF2B5EF4-FFF2-40B4-BE49-F238E27FC236}">
                <a16:creationId xmlns="" xmlns:a16="http://schemas.microsoft.com/office/drawing/2014/main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663678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0100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89047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7650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="" xmlns:a16="http://schemas.microsoft.com/office/drawing/2014/main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="" xmlns:a16="http://schemas.microsoft.com/office/drawing/2014/main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6" name="Текст 17">
            <a:extLst>
              <a:ext uri="{FF2B5EF4-FFF2-40B4-BE49-F238E27FC236}">
                <a16:creationId xmlns="" xmlns:a16="http://schemas.microsoft.com/office/drawing/2014/main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258870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2779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="" xmlns:a16="http://schemas.microsoft.com/office/drawing/2014/main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18" name="object 7">
            <a:extLst>
              <a:ext uri="{FF2B5EF4-FFF2-40B4-BE49-F238E27FC236}">
                <a16:creationId xmlns="" xmlns:a16="http://schemas.microsoft.com/office/drawing/2014/main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924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="" xmlns:a16="http://schemas.microsoft.com/office/drawing/2014/main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="" xmlns:a16="http://schemas.microsoft.com/office/drawing/2014/main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cs typeface="Arial"/>
              </a:rPr>
              <a:t>ВЫВОДЫ</a:t>
            </a:r>
            <a:endParaRPr lang="ru-RU" dirty="0">
              <a:solidFill>
                <a:prstClr val="black"/>
              </a:solidFill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="" xmlns:a16="http://schemas.microsoft.com/office/drawing/2014/main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7" name="object 7">
            <a:extLst>
              <a:ext uri="{FF2B5EF4-FFF2-40B4-BE49-F238E27FC236}">
                <a16:creationId xmlns="" xmlns:a16="http://schemas.microsoft.com/office/drawing/2014/main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677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="" xmlns:a16="http://schemas.microsoft.com/office/drawing/2014/main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5727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023642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56769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="" xmlns:a16="http://schemas.microsoft.com/office/drawing/2014/main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8" name="object 7">
            <a:extLst>
              <a:ext uri="{FF2B5EF4-FFF2-40B4-BE49-F238E27FC236}">
                <a16:creationId xmlns="" xmlns:a16="http://schemas.microsoft.com/office/drawing/2014/main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" name="Текст 17">
            <a:extLst>
              <a:ext uri="{FF2B5EF4-FFF2-40B4-BE49-F238E27FC236}">
                <a16:creationId xmlns="" xmlns:a16="http://schemas.microsoft.com/office/drawing/2014/main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254932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7" name="Текст 17">
            <a:extLst>
              <a:ext uri="{FF2B5EF4-FFF2-40B4-BE49-F238E27FC236}">
                <a16:creationId xmlns="" xmlns:a16="http://schemas.microsoft.com/office/drawing/2014/main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951594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prstClr val="white"/>
                </a:solidFill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prstClr val="white"/>
                </a:solidFill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=""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object 17">
              <a:extLst>
                <a:ext uri="{FF2B5EF4-FFF2-40B4-BE49-F238E27FC236}">
                  <a16:creationId xmlns=""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00554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="" xmlns:a16="http://schemas.microsoft.com/office/drawing/2014/main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="" xmlns:a16="http://schemas.microsoft.com/office/drawing/2014/main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3" name="object 3">
            <a:extLst>
              <a:ext uri="{FF2B5EF4-FFF2-40B4-BE49-F238E27FC236}">
                <a16:creationId xmlns="" xmlns:a16="http://schemas.microsoft.com/office/drawing/2014/main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" name="object 7">
            <a:extLst>
              <a:ext uri="{FF2B5EF4-FFF2-40B4-BE49-F238E27FC236}">
                <a16:creationId xmlns="" xmlns:a16="http://schemas.microsoft.com/office/drawing/2014/main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ФЕДЕРАЛЬНАЯ СЛУЖБА</a:t>
            </a:r>
          </a:p>
          <a:p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5385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>
              <a:solidFill>
                <a:prstClr val="black"/>
              </a:solidFill>
            </a:endParaRPr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86597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="" xmlns:a16="http://schemas.microsoft.com/office/drawing/2014/main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="" xmlns:a16="http://schemas.microsoft.com/office/drawing/2014/main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Текст 25">
            <a:extLst>
              <a:ext uri="{FF2B5EF4-FFF2-40B4-BE49-F238E27FC236}">
                <a16:creationId xmlns="" xmlns:a16="http://schemas.microsoft.com/office/drawing/2014/main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="" xmlns:a16="http://schemas.microsoft.com/office/drawing/2014/main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17">
            <a:extLst>
              <a:ext uri="{FF2B5EF4-FFF2-40B4-BE49-F238E27FC236}">
                <a16:creationId xmlns="" xmlns:a16="http://schemas.microsoft.com/office/drawing/2014/main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5325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="" xmlns:a16="http://schemas.microsoft.com/office/drawing/2014/main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="" xmlns:a16="http://schemas.microsoft.com/office/drawing/2014/main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cs typeface="Arial"/>
              </a:rPr>
              <a:t>ВЫВОДЫ</a:t>
            </a:r>
            <a:endParaRPr lang="ru-RU" dirty="0">
              <a:solidFill>
                <a:prstClr val="black"/>
              </a:solidFill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="" xmlns:a16="http://schemas.microsoft.com/office/drawing/2014/main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7" name="object 7">
            <a:extLst>
              <a:ext uri="{FF2B5EF4-FFF2-40B4-BE49-F238E27FC236}">
                <a16:creationId xmlns="" xmlns:a16="http://schemas.microsoft.com/office/drawing/2014/main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555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="" xmlns:a16="http://schemas.microsoft.com/office/drawing/2014/main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="" xmlns:a16="http://schemas.microsoft.com/office/drawing/2014/main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16">
            <a:extLst>
              <a:ext uri="{FF2B5EF4-FFF2-40B4-BE49-F238E27FC236}">
                <a16:creationId xmlns="" xmlns:a16="http://schemas.microsoft.com/office/drawing/2014/main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17">
            <a:extLst>
              <a:ext uri="{FF2B5EF4-FFF2-40B4-BE49-F238E27FC236}">
                <a16:creationId xmlns="" xmlns:a16="http://schemas.microsoft.com/office/drawing/2014/main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4003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="" xmlns:a16="http://schemas.microsoft.com/office/drawing/2014/main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="" xmlns:a16="http://schemas.microsoft.com/office/drawing/2014/main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16">
            <a:extLst>
              <a:ext uri="{FF2B5EF4-FFF2-40B4-BE49-F238E27FC236}">
                <a16:creationId xmlns="" xmlns:a16="http://schemas.microsoft.com/office/drawing/2014/main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17">
            <a:extLst>
              <a:ext uri="{FF2B5EF4-FFF2-40B4-BE49-F238E27FC236}">
                <a16:creationId xmlns="" xmlns:a16="http://schemas.microsoft.com/office/drawing/2014/main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93708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="" xmlns:a16="http://schemas.microsoft.com/office/drawing/2014/main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">
            <a:extLst>
              <a:ext uri="{FF2B5EF4-FFF2-40B4-BE49-F238E27FC236}">
                <a16:creationId xmlns="" xmlns:a16="http://schemas.microsoft.com/office/drawing/2014/main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16">
            <a:extLst>
              <a:ext uri="{FF2B5EF4-FFF2-40B4-BE49-F238E27FC236}">
                <a16:creationId xmlns="" xmlns:a16="http://schemas.microsoft.com/office/drawing/2014/main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">
            <a:extLst>
              <a:ext uri="{FF2B5EF4-FFF2-40B4-BE49-F238E27FC236}">
                <a16:creationId xmlns="" xmlns:a16="http://schemas.microsoft.com/office/drawing/2014/main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16">
            <a:extLst>
              <a:ext uri="{FF2B5EF4-FFF2-40B4-BE49-F238E27FC236}">
                <a16:creationId xmlns="" xmlns:a16="http://schemas.microsoft.com/office/drawing/2014/main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803508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52711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07950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6358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="" xmlns:a16="http://schemas.microsoft.com/office/drawing/2014/main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="" xmlns:a16="http://schemas.microsoft.com/office/drawing/2014/main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6" name="Текст 17">
            <a:extLst>
              <a:ext uri="{FF2B5EF4-FFF2-40B4-BE49-F238E27FC236}">
                <a16:creationId xmlns="" xmlns:a16="http://schemas.microsoft.com/office/drawing/2014/main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697498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9466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="" xmlns:a16="http://schemas.microsoft.com/office/drawing/2014/main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18" name="object 7">
            <a:extLst>
              <a:ext uri="{FF2B5EF4-FFF2-40B4-BE49-F238E27FC236}">
                <a16:creationId xmlns="" xmlns:a16="http://schemas.microsoft.com/office/drawing/2014/main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782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="" xmlns:a16="http://schemas.microsoft.com/office/drawing/2014/main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01182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0026579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="" xmlns:a16="http://schemas.microsoft.com/office/drawing/2014/main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">
            <a:extLst>
              <a:ext uri="{FF2B5EF4-FFF2-40B4-BE49-F238E27FC236}">
                <a16:creationId xmlns="" xmlns:a16="http://schemas.microsoft.com/office/drawing/2014/main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16">
            <a:extLst>
              <a:ext uri="{FF2B5EF4-FFF2-40B4-BE49-F238E27FC236}">
                <a16:creationId xmlns="" xmlns:a16="http://schemas.microsoft.com/office/drawing/2014/main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">
            <a:extLst>
              <a:ext uri="{FF2B5EF4-FFF2-40B4-BE49-F238E27FC236}">
                <a16:creationId xmlns="" xmlns:a16="http://schemas.microsoft.com/office/drawing/2014/main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16">
            <a:extLst>
              <a:ext uri="{FF2B5EF4-FFF2-40B4-BE49-F238E27FC236}">
                <a16:creationId xmlns="" xmlns:a16="http://schemas.microsoft.com/office/drawing/2014/main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823456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60983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="" xmlns:a16="http://schemas.microsoft.com/office/drawing/2014/main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8" name="object 7">
            <a:extLst>
              <a:ext uri="{FF2B5EF4-FFF2-40B4-BE49-F238E27FC236}">
                <a16:creationId xmlns="" xmlns:a16="http://schemas.microsoft.com/office/drawing/2014/main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" name="Текст 17">
            <a:extLst>
              <a:ext uri="{FF2B5EF4-FFF2-40B4-BE49-F238E27FC236}">
                <a16:creationId xmlns="" xmlns:a16="http://schemas.microsoft.com/office/drawing/2014/main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779296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7" name="Текст 17">
            <a:extLst>
              <a:ext uri="{FF2B5EF4-FFF2-40B4-BE49-F238E27FC236}">
                <a16:creationId xmlns="" xmlns:a16="http://schemas.microsoft.com/office/drawing/2014/main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571432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2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8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prstClr val="white"/>
                </a:solidFill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prstClr val="white"/>
                </a:solidFill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5" cy="839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398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799" dirty="0" smtClean="0"/>
            </a:lvl2pPr>
            <a:lvl3pPr>
              <a:defRPr lang="ru-RU" sz="1799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8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799" smtClean="0"/>
            </a:lvl2pPr>
            <a:lvl3pPr>
              <a:defRPr lang="ru-RU" sz="1799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696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11456591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=""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sz="1799">
                <a:solidFill>
                  <a:prstClr val="black"/>
                </a:solidFill>
              </a:endParaRPr>
            </a:p>
          </p:txBody>
        </p:sp>
        <p:sp>
          <p:nvSpPr>
            <p:cNvPr id="36" name="object 17">
              <a:extLst>
                <a:ext uri="{FF2B5EF4-FFF2-40B4-BE49-F238E27FC236}">
                  <a16:creationId xmlns=""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6544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prstClr val="white"/>
                </a:solidFill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prstClr val="white"/>
                </a:solidFill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=""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object 17">
              <a:extLst>
                <a:ext uri="{FF2B5EF4-FFF2-40B4-BE49-F238E27FC236}">
                  <a16:creationId xmlns=""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76941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="" xmlns:a16="http://schemas.microsoft.com/office/drawing/2014/main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3">
            <a:extLst>
              <a:ext uri="{FF2B5EF4-FFF2-40B4-BE49-F238E27FC236}">
                <a16:creationId xmlns="" xmlns:a16="http://schemas.microsoft.com/office/drawing/2014/main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3" name="object 3">
            <a:extLst>
              <a:ext uri="{FF2B5EF4-FFF2-40B4-BE49-F238E27FC236}">
                <a16:creationId xmlns="" xmlns:a16="http://schemas.microsoft.com/office/drawing/2014/main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" name="object 7">
            <a:extLst>
              <a:ext uri="{FF2B5EF4-FFF2-40B4-BE49-F238E27FC236}">
                <a16:creationId xmlns="" xmlns:a16="http://schemas.microsoft.com/office/drawing/2014/main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ФЕДЕРАЛЬНАЯ СЛУЖБА</a:t>
            </a:r>
          </a:p>
          <a:p>
            <a:r>
              <a:rPr lang="ru-RU" sz="1400" b="1" dirty="0">
                <a:solidFill>
                  <a:prstClr val="white"/>
                </a:solidFill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25648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>
              <a:solidFill>
                <a:prstClr val="black"/>
              </a:solidFill>
            </a:endParaRPr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>
              <a:solidFill>
                <a:prstClr val="black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16517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="" xmlns:a16="http://schemas.microsoft.com/office/drawing/2014/main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="" xmlns:a16="http://schemas.microsoft.com/office/drawing/2014/main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Текст 25">
            <a:extLst>
              <a:ext uri="{FF2B5EF4-FFF2-40B4-BE49-F238E27FC236}">
                <a16:creationId xmlns="" xmlns:a16="http://schemas.microsoft.com/office/drawing/2014/main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="" xmlns:a16="http://schemas.microsoft.com/office/drawing/2014/main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17">
            <a:extLst>
              <a:ext uri="{FF2B5EF4-FFF2-40B4-BE49-F238E27FC236}">
                <a16:creationId xmlns="" xmlns:a16="http://schemas.microsoft.com/office/drawing/2014/main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462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="" xmlns:a16="http://schemas.microsoft.com/office/drawing/2014/main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="" xmlns:a16="http://schemas.microsoft.com/office/drawing/2014/main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prstClr val="white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cs typeface="Arial"/>
              </a:rPr>
              <a:t>ВЫВОДЫ</a:t>
            </a:r>
            <a:endParaRPr lang="ru-RU" dirty="0">
              <a:solidFill>
                <a:prstClr val="black"/>
              </a:solidFill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="" xmlns:a16="http://schemas.microsoft.com/office/drawing/2014/main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7" name="object 7">
            <a:extLst>
              <a:ext uri="{FF2B5EF4-FFF2-40B4-BE49-F238E27FC236}">
                <a16:creationId xmlns="" xmlns:a16="http://schemas.microsoft.com/office/drawing/2014/main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3611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="" xmlns:a16="http://schemas.microsoft.com/office/drawing/2014/main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="" xmlns:a16="http://schemas.microsoft.com/office/drawing/2014/main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16">
            <a:extLst>
              <a:ext uri="{FF2B5EF4-FFF2-40B4-BE49-F238E27FC236}">
                <a16:creationId xmlns="" xmlns:a16="http://schemas.microsoft.com/office/drawing/2014/main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17">
            <a:extLst>
              <a:ext uri="{FF2B5EF4-FFF2-40B4-BE49-F238E27FC236}">
                <a16:creationId xmlns="" xmlns:a16="http://schemas.microsoft.com/office/drawing/2014/main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86842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15845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="" xmlns:a16="http://schemas.microsoft.com/office/drawing/2014/main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">
            <a:extLst>
              <a:ext uri="{FF2B5EF4-FFF2-40B4-BE49-F238E27FC236}">
                <a16:creationId xmlns="" xmlns:a16="http://schemas.microsoft.com/office/drawing/2014/main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16">
            <a:extLst>
              <a:ext uri="{FF2B5EF4-FFF2-40B4-BE49-F238E27FC236}">
                <a16:creationId xmlns="" xmlns:a16="http://schemas.microsoft.com/office/drawing/2014/main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">
            <a:extLst>
              <a:ext uri="{FF2B5EF4-FFF2-40B4-BE49-F238E27FC236}">
                <a16:creationId xmlns="" xmlns:a16="http://schemas.microsoft.com/office/drawing/2014/main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16">
            <a:extLst>
              <a:ext uri="{FF2B5EF4-FFF2-40B4-BE49-F238E27FC236}">
                <a16:creationId xmlns="" xmlns:a16="http://schemas.microsoft.com/office/drawing/2014/main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587221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60407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36987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37503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="" xmlns:a16="http://schemas.microsoft.com/office/drawing/2014/main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="" xmlns:a16="http://schemas.microsoft.com/office/drawing/2014/main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36" name="Текст 17">
            <a:extLst>
              <a:ext uri="{FF2B5EF4-FFF2-40B4-BE49-F238E27FC236}">
                <a16:creationId xmlns="" xmlns:a16="http://schemas.microsoft.com/office/drawing/2014/main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947486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06334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="" xmlns:a16="http://schemas.microsoft.com/office/drawing/2014/main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18" name="object 7">
            <a:extLst>
              <a:ext uri="{FF2B5EF4-FFF2-40B4-BE49-F238E27FC236}">
                <a16:creationId xmlns="" xmlns:a16="http://schemas.microsoft.com/office/drawing/2014/main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6726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="" xmlns:a16="http://schemas.microsoft.com/office/drawing/2014/main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98179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166446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0533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13178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="" xmlns:a16="http://schemas.microsoft.com/office/drawing/2014/main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8" name="object 7">
            <a:extLst>
              <a:ext uri="{FF2B5EF4-FFF2-40B4-BE49-F238E27FC236}">
                <a16:creationId xmlns="" xmlns:a16="http://schemas.microsoft.com/office/drawing/2014/main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" name="Текст 17">
            <a:extLst>
              <a:ext uri="{FF2B5EF4-FFF2-40B4-BE49-F238E27FC236}">
                <a16:creationId xmlns="" xmlns:a16="http://schemas.microsoft.com/office/drawing/2014/main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1852008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cs typeface="Arial"/>
              </a:rPr>
              <a:t>РОССТАТ</a:t>
            </a:r>
            <a:endParaRPr sz="15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7" name="Текст 17">
            <a:extLst>
              <a:ext uri="{FF2B5EF4-FFF2-40B4-BE49-F238E27FC236}">
                <a16:creationId xmlns="" xmlns:a16="http://schemas.microsoft.com/office/drawing/2014/main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0159352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2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8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prstClr val="white"/>
                </a:solidFill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prstClr val="white"/>
                </a:solidFill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5" cy="839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398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799" dirty="0" smtClean="0"/>
            </a:lvl2pPr>
            <a:lvl3pPr>
              <a:defRPr lang="ru-RU" sz="1799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8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799" smtClean="0"/>
            </a:lvl2pPr>
            <a:lvl3pPr>
              <a:defRPr lang="ru-RU" sz="1799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696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11456591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=""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sz="1799">
                <a:solidFill>
                  <a:prstClr val="black"/>
                </a:solidFill>
              </a:endParaRPr>
            </a:p>
          </p:txBody>
        </p:sp>
        <p:sp>
          <p:nvSpPr>
            <p:cNvPr id="36" name="object 17">
              <a:extLst>
                <a:ext uri="{FF2B5EF4-FFF2-40B4-BE49-F238E27FC236}">
                  <a16:creationId xmlns=""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083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19" Type="http://schemas.openxmlformats.org/officeDocument/2006/relationships/slideLayout" Target="../slideLayouts/slideLayout92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95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2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80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52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49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  <p:sldLayoutId id="2147483840" r:id="rId16"/>
    <p:sldLayoutId id="2147483841" r:id="rId17"/>
    <p:sldLayoutId id="2147483842" r:id="rId18"/>
    <p:sldLayoutId id="2147483843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2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7500" y="3772015"/>
            <a:ext cx="6958361" cy="1200329"/>
          </a:xfrm>
        </p:spPr>
        <p:txBody>
          <a:bodyPr/>
          <a:lstStyle/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Формирование официальной статистической информации 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/>
              <a:t>об инвестициях в основной капитал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5646746" y="5685756"/>
            <a:ext cx="6088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Николайчук Лариса Петровна </a:t>
            </a:r>
          </a:p>
          <a:p>
            <a:r>
              <a:rPr lang="ru-RU" sz="1600" dirty="0" smtClean="0">
                <a:solidFill>
                  <a:prstClr val="black"/>
                </a:solidFill>
              </a:rPr>
              <a:t>Заместитель начальника Отдела статистики строительства, инвестиций и жилищно-коммунального хозяйства </a:t>
            </a:r>
            <a:r>
              <a:rPr lang="ru-RU" sz="1600" dirty="0" err="1" smtClean="0">
                <a:solidFill>
                  <a:prstClr val="black"/>
                </a:solidFill>
              </a:rPr>
              <a:t>Пермьстата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70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Номер слайда 1">
            <a:extLst>
              <a:ext uri="{FF2B5EF4-FFF2-40B4-BE49-F238E27FC236}">
                <a16:creationId xmlns="" xmlns:a16="http://schemas.microsoft.com/office/drawing/2014/main" id="{87DD0FA1-DE61-4A0E-B202-9704C41303A1}"/>
              </a:ext>
            </a:extLst>
          </p:cNvPr>
          <p:cNvSpPr txBox="1">
            <a:spLocks/>
          </p:cNvSpPr>
          <p:nvPr/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B81EEA-DF2A-1C47-9781-44818CAE4220}" type="slidenum">
              <a:rPr lang="ru-RU" smtClean="0"/>
              <a:pPr/>
              <a:t>10</a:t>
            </a:fld>
            <a:endParaRPr lang="ru-RU"/>
          </a:p>
        </p:txBody>
      </p:sp>
      <p:grpSp>
        <p:nvGrpSpPr>
          <p:cNvPr id="46" name="Группа 45">
            <a:extLst>
              <a:ext uri="{FF2B5EF4-FFF2-40B4-BE49-F238E27FC236}">
                <a16:creationId xmlns="" xmlns:a16="http://schemas.microsoft.com/office/drawing/2014/main" id="{7AF943D4-D071-4200-9DD1-12AE0F4E04C6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47" name="object 16">
              <a:extLst>
                <a:ext uri="{FF2B5EF4-FFF2-40B4-BE49-F238E27FC236}">
                  <a16:creationId xmlns="" xmlns:a16="http://schemas.microsoft.com/office/drawing/2014/main" id="{D0540F5F-175D-429E-9E97-781E8D85C910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7">
              <a:extLst>
                <a:ext uri="{FF2B5EF4-FFF2-40B4-BE49-F238E27FC236}">
                  <a16:creationId xmlns="" xmlns:a16="http://schemas.microsoft.com/office/drawing/2014/main" id="{D0ADA035-13FC-4B52-A5A6-97E3F41C5DBE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Текст 3">
            <a:extLst>
              <a:ext uri="{FF2B5EF4-FFF2-40B4-BE49-F238E27FC236}">
                <a16:creationId xmlns="" xmlns:a16="http://schemas.microsoft.com/office/drawing/2014/main" id="{3D0825FA-484C-426A-BBA3-9C244FAA61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475" y="734799"/>
            <a:ext cx="10975433" cy="69132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b="1" spc="-70" dirty="0"/>
              <a:t>ВИДОВАЯ СТРУКТУРА ИВЕСТИЦИЙ В ОСНОВНОЙ КАПИТАЛ </a:t>
            </a:r>
            <a:endParaRPr lang="ru-RU" spc="-7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Текст 2">
            <a:extLst>
              <a:ext uri="{FF2B5EF4-FFF2-40B4-BE49-F238E27FC236}">
                <a16:creationId xmlns="" xmlns:a16="http://schemas.microsoft.com/office/drawing/2014/main" id="{11AC43FB-D65E-4961-95FB-52D5B2A931A9}"/>
              </a:ext>
            </a:extLst>
          </p:cNvPr>
          <p:cNvSpPr txBox="1">
            <a:spLocks/>
          </p:cNvSpPr>
          <p:nvPr/>
        </p:nvSpPr>
        <p:spPr>
          <a:xfrm>
            <a:off x="383240" y="1064431"/>
            <a:ext cx="5825551" cy="3165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buNone/>
            </a:pPr>
            <a:r>
              <a:rPr lang="ru-RU" sz="1800" b="1" dirty="0">
                <a:ln w="11430"/>
                <a:solidFill>
                  <a:srgbClr val="D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МАШИНЫ И ОБОРУДОВАНИЕ</a:t>
            </a:r>
            <a:endParaRPr lang="ru-RU" sz="1800" dirty="0">
              <a:solidFill>
                <a:srgbClr val="D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4840BF78-2ABF-4441-8A74-0A775AF7594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2846" y="2410366"/>
            <a:ext cx="912705" cy="91156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E32F8C0-B9E9-48F6-BF13-84418E35C2F8}"/>
              </a:ext>
            </a:extLst>
          </p:cNvPr>
          <p:cNvSpPr txBox="1"/>
          <p:nvPr/>
        </p:nvSpPr>
        <p:spPr>
          <a:xfrm>
            <a:off x="1574358" y="2415123"/>
            <a:ext cx="3947989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just"/>
            <a:r>
              <a:rPr lang="ru-RU" dirty="0"/>
              <a:t>затраты на приобретение информационного оборудования, комплектных машин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и оборудования, предназначенных для преобразования и хранения информации,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 состав которых могут входить устройства электронного управления, электронные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и прочие компоненты, являющиеся частями этих машин</a:t>
            </a:r>
            <a:r>
              <a:rPr lang="en-US" dirty="0"/>
              <a:t> </a:t>
            </a:r>
            <a:r>
              <a:rPr lang="ru-RU" dirty="0"/>
              <a:t>и оборудования, различного типа вычислительные машины, включая вычислительные сети, самостоятельные устройства ввода-вывода данных,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а также оборудование систем связи - передающая и приемная аппаратура для радиосвязи, радиовещания и телевидения, </a:t>
            </a:r>
            <a:br>
              <a:rPr lang="ru-RU" dirty="0"/>
            </a:br>
            <a:r>
              <a:rPr lang="ru-RU" dirty="0"/>
              <a:t>аппаратура электросвязи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4710D6B6-C55D-4EBC-A6E0-8EDC69CB85BD}"/>
              </a:ext>
            </a:extLst>
          </p:cNvPr>
          <p:cNvSpPr txBox="1"/>
          <p:nvPr/>
        </p:nvSpPr>
        <p:spPr>
          <a:xfrm>
            <a:off x="633228" y="1540389"/>
            <a:ext cx="4507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algn="ctr"/>
            <a:r>
              <a:rPr lang="ru-RU" sz="18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Информационное, компьютерное </a:t>
            </a:r>
            <a:r>
              <a:rPr lang="en-US" sz="18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телекоммуникационное (ИКТ):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C377F72D-CE12-4E27-BFFD-517C2E818244}"/>
              </a:ext>
            </a:extLst>
          </p:cNvPr>
          <p:cNvSpPr txBox="1"/>
          <p:nvPr/>
        </p:nvSpPr>
        <p:spPr>
          <a:xfrm>
            <a:off x="6858047" y="1989883"/>
            <a:ext cx="5019565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just"/>
            <a:endParaRPr lang="ru-RU" dirty="0"/>
          </a:p>
          <a:p>
            <a:pPr marL="285750" indent="-285750" algn="just">
              <a:buClr>
                <a:srgbClr val="334286"/>
              </a:buClr>
              <a:buFont typeface="Arial" panose="020B0604020202020204" pitchFamily="34" charset="0"/>
              <a:buChar char="•"/>
            </a:pPr>
            <a:r>
              <a:rPr lang="ru-RU" dirty="0"/>
              <a:t>затраты на приобретение  машин и оборудования (входящих и не входящих в сметы строек);</a:t>
            </a:r>
          </a:p>
          <a:p>
            <a:pPr marL="285750" indent="-285750" algn="just">
              <a:buClr>
                <a:srgbClr val="334286"/>
              </a:buClr>
              <a:buFont typeface="Arial" panose="020B0604020202020204" pitchFamily="34" charset="0"/>
              <a:buChar char="•"/>
            </a:pPr>
            <a:r>
              <a:rPr lang="ru-RU" dirty="0"/>
              <a:t>затраты на монтаж энергетического, подъемно-транспортного, насосно-компрессорного и другого оборудования на месте его постоянной эксплуатации, проверку и испытание качества монтажа (индивидуальное опробование отдельных видов машин и механизмов и комплексное опробование вхолостую всех видов оборудования);</a:t>
            </a:r>
          </a:p>
          <a:p>
            <a:pPr marL="285750" indent="-285750" algn="just">
              <a:buClr>
                <a:srgbClr val="334286"/>
              </a:buClr>
              <a:buFont typeface="Arial" panose="020B0604020202020204" pitchFamily="34" charset="0"/>
              <a:buChar char="•"/>
            </a:pPr>
            <a:r>
              <a:rPr lang="ru-RU" dirty="0"/>
              <a:t>стоимость машин и оборудования, учитываемых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на счете 07 «Оборудование к установке»;</a:t>
            </a:r>
          </a:p>
          <a:p>
            <a:pPr marL="285750" indent="-285750" algn="just">
              <a:buClr>
                <a:srgbClr val="334286"/>
              </a:buClr>
              <a:buFont typeface="Arial" panose="020B0604020202020204" pitchFamily="34" charset="0"/>
              <a:buChar char="•"/>
            </a:pPr>
            <a:r>
              <a:rPr lang="ru-RU" dirty="0"/>
              <a:t>промежуточные расчеты с изготовителями по степени готовности узлов (суммы принятые к оплате заказчиком);</a:t>
            </a:r>
          </a:p>
          <a:p>
            <a:pPr marL="285750" indent="-285750" algn="just">
              <a:buClr>
                <a:srgbClr val="334286"/>
              </a:buClr>
              <a:buFont typeface="Arial" panose="020B0604020202020204" pitchFamily="34" charset="0"/>
              <a:buChar char="•"/>
            </a:pPr>
            <a:r>
              <a:rPr lang="ru-RU" dirty="0"/>
              <a:t>затраты на приобретение производственного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и хозяйственного инвентаря (включая мебель)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598C2932-5B4D-4697-A478-96F808E31E20}"/>
              </a:ext>
            </a:extLst>
          </p:cNvPr>
          <p:cNvSpPr txBox="1"/>
          <p:nvPr/>
        </p:nvSpPr>
        <p:spPr>
          <a:xfrm>
            <a:off x="6328435" y="1599323"/>
            <a:ext cx="609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 algn="ctr">
              <a:defRPr b="1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Прочие машины и оборудование: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D892FD3B-E5CD-4902-A504-1BFD091F633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63947" y="4698240"/>
            <a:ext cx="1252500" cy="125093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5B9E3C07-B157-4FF3-95C8-0AECF4FFC9D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61938" y="644101"/>
            <a:ext cx="783006" cy="782027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5B0560C4-D53B-44CF-AD49-B1A363AC92B6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16" name="object 9">
              <a:extLst>
                <a:ext uri="{FF2B5EF4-FFF2-40B4-BE49-F238E27FC236}">
                  <a16:creationId xmlns="" xmlns:a16="http://schemas.microsoft.com/office/drawing/2014/main" id="{82ECC928-2A1A-43A6-8065-CD816D8CE609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1">
              <a:extLst>
                <a:ext uri="{FF2B5EF4-FFF2-40B4-BE49-F238E27FC236}">
                  <a16:creationId xmlns="" xmlns:a16="http://schemas.microsoft.com/office/drawing/2014/main" id="{434CE522-8180-4F35-A99D-E72E0CE54EC2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1F497D"/>
                </a:solidFill>
                <a:ea typeface="Calibri"/>
                <a:cs typeface="Times New Roman"/>
              </a:rPr>
              <a:t>ПЕРМЬСТАТ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0206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233620" y="707748"/>
            <a:ext cx="13294959" cy="50136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b="1" spc="-70" dirty="0"/>
              <a:t>ВИДОВАЯ СТРУКТУРА ИНВЕСТИЦИЙ В ОСНОВНОЙ КАПИТАЛ</a:t>
            </a:r>
            <a:br>
              <a:rPr lang="ru-RU" b="1" spc="-70" dirty="0"/>
            </a:br>
            <a:endParaRPr lang="ru-RU" b="1" spc="-70" dirty="0"/>
          </a:p>
        </p:txBody>
      </p:sp>
      <p:sp>
        <p:nvSpPr>
          <p:cNvPr id="35" name="Прямоугольник 34"/>
          <p:cNvSpPr/>
          <p:nvPr/>
        </p:nvSpPr>
        <p:spPr>
          <a:xfrm rot="16200000">
            <a:off x="-1689166" y="3535321"/>
            <a:ext cx="4611601" cy="646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ru-RU" sz="1999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Объекты</a:t>
            </a:r>
          </a:p>
          <a:p>
            <a:pPr lvl="0" algn="ctr">
              <a:lnSpc>
                <a:spcPct val="90000"/>
              </a:lnSpc>
            </a:pPr>
            <a:r>
              <a:rPr lang="ru-RU" sz="1999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интеллектуальной собственности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219476" y="2277942"/>
            <a:ext cx="5615162" cy="400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999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Научные исследования и разработки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1056753" y="2808025"/>
            <a:ext cx="554317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1056752" y="3693568"/>
            <a:ext cx="5579167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092747" y="4388998"/>
            <a:ext cx="554317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1219476" y="2936024"/>
            <a:ext cx="9466209" cy="646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1999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разведку недр </a:t>
            </a:r>
          </a:p>
          <a:p>
            <a:pPr lvl="0">
              <a:lnSpc>
                <a:spcPct val="90000"/>
              </a:lnSpc>
            </a:pPr>
            <a:r>
              <a:rPr lang="ru-RU" sz="1999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оценку запасов полезных ископаемых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219476" y="3829945"/>
            <a:ext cx="5615162" cy="400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999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Программное обеспечение, базы данных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219476" y="4500045"/>
            <a:ext cx="6116452" cy="646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1999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Оригиналы произведений развлекательного жанра, литературы и искусства</a:t>
            </a: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1092747" y="5315834"/>
            <a:ext cx="554317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964208" y="1481007"/>
            <a:ext cx="487916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spc="-7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Интеллектуальные продукты, являющиеся результатом мыслительной, интеллектуальной, духовной деятельности, исследований, разработок, инноваций, деятельности по разведке недр и оценки запасов полезных ископаемых, позволяющие достичь знаний, которые разработчики могут продать или использовать для собственной выгоды </a:t>
            </a:r>
            <a:r>
              <a:rPr lang="en-US" sz="1600" spc="-7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spc="-7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spc="-7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производстве, поскольку использование этих знаний ограничено посредством юридической, правовой защиты (патентное, авторское право, смежные права) или другой защиты (организационная и техническая защита: например применение режима коммерческой тайны </a:t>
            </a:r>
            <a:r>
              <a:rPr lang="en-US" sz="1600" spc="-7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spc="-7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spc="-7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результатам, полученным в ходе научно-исследовательских, опытно-конструкторских </a:t>
            </a:r>
            <a:r>
              <a:rPr lang="en-US" sz="1600" spc="-7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spc="-7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spc="-7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технологических работ, с целью предотвращения их использования другими лицами без разрешения организации).</a:t>
            </a:r>
          </a:p>
        </p:txBody>
      </p:sp>
      <p:sp>
        <p:nvSpPr>
          <p:cNvPr id="24" name="Номер слайда 1">
            <a:extLst>
              <a:ext uri="{FF2B5EF4-FFF2-40B4-BE49-F238E27FC236}">
                <a16:creationId xmlns="" xmlns:a16="http://schemas.microsoft.com/office/drawing/2014/main" id="{DDE78EF2-8263-4C33-9A18-F0B868DECA71}"/>
              </a:ext>
            </a:extLst>
          </p:cNvPr>
          <p:cNvSpPr txBox="1">
            <a:spLocks/>
          </p:cNvSpPr>
          <p:nvPr/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B81EEA-DF2A-1C47-9781-44818CAE4220}" type="slidenum">
              <a:rPr lang="ru-RU" smtClean="0"/>
              <a:pPr/>
              <a:t>11</a:t>
            </a:fld>
            <a:endParaRPr lang="ru-RU"/>
          </a:p>
        </p:txBody>
      </p:sp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667EE657-7217-4E00-AEC0-319714CF1D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6" name="object 16">
              <a:extLst>
                <a:ext uri="{FF2B5EF4-FFF2-40B4-BE49-F238E27FC236}">
                  <a16:creationId xmlns="" xmlns:a16="http://schemas.microsoft.com/office/drawing/2014/main" id="{F4C021D3-1DC9-4155-964D-DDAEA143D023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7">
              <a:extLst>
                <a:ext uri="{FF2B5EF4-FFF2-40B4-BE49-F238E27FC236}">
                  <a16:creationId xmlns="" xmlns:a16="http://schemas.microsoft.com/office/drawing/2014/main" id="{46531620-0AFB-4B70-BE2D-24E275570156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="" xmlns:a16="http://schemas.microsoft.com/office/drawing/2014/main" id="{C6804C75-5939-4E61-A607-4065ACA04AB3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38" name="object 9">
              <a:extLst>
                <a:ext uri="{FF2B5EF4-FFF2-40B4-BE49-F238E27FC236}">
                  <a16:creationId xmlns="" xmlns:a16="http://schemas.microsoft.com/office/drawing/2014/main" id="{426CECFF-710A-4B28-AD21-82D6E22EEF6E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11">
              <a:extLst>
                <a:ext uri="{FF2B5EF4-FFF2-40B4-BE49-F238E27FC236}">
                  <a16:creationId xmlns="" xmlns:a16="http://schemas.microsoft.com/office/drawing/2014/main" id="{3110ED02-0107-4084-9933-3F277536D3A8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1F497D"/>
                </a:solidFill>
                <a:ea typeface="Calibri"/>
                <a:cs typeface="Times New Roman"/>
              </a:rPr>
              <a:t>ПЕРМЬСТАТ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93456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233620" y="707748"/>
            <a:ext cx="13294959" cy="50136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b="1" spc="-70" dirty="0"/>
              <a:t>ВИДОВАЯ СТРУКТУРА ИНВЕСТИЦИЙ В ОСНОВНОЙ КАПИТАЛ</a:t>
            </a:r>
            <a:br>
              <a:rPr lang="ru-RU" b="1" spc="-70" dirty="0"/>
            </a:br>
            <a:endParaRPr lang="ru-RU" b="1" spc="-70" dirty="0"/>
          </a:p>
        </p:txBody>
      </p:sp>
      <p:sp>
        <p:nvSpPr>
          <p:cNvPr id="35" name="Прямоугольник 34"/>
          <p:cNvSpPr/>
          <p:nvPr/>
        </p:nvSpPr>
        <p:spPr>
          <a:xfrm rot="16200000">
            <a:off x="3673656" y="3602152"/>
            <a:ext cx="4611601" cy="646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999" b="1" dirty="0">
                <a:solidFill>
                  <a:srgbClr val="334286"/>
                </a:solidFill>
                <a:cs typeface="Arial" panose="020B0604020202020204" pitchFamily="34" charset="0"/>
              </a:rPr>
              <a:t>Объекты</a:t>
            </a:r>
          </a:p>
          <a:p>
            <a:pPr algn="ctr">
              <a:lnSpc>
                <a:spcPct val="90000"/>
              </a:lnSpc>
            </a:pPr>
            <a:r>
              <a:rPr lang="ru-RU" sz="1999" b="1" dirty="0">
                <a:solidFill>
                  <a:srgbClr val="334286"/>
                </a:solidFill>
                <a:cs typeface="Arial" panose="020B0604020202020204" pitchFamily="34" charset="0"/>
              </a:rPr>
              <a:t> интеллектуальной собственности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338800" y="1786145"/>
            <a:ext cx="5685736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799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Изобретения, полезные модели, промышленные образцы, селекционные достижения, топологии интегральных микросхем, секреты производства (ноу-хау), произведения архитектуры, градостроительства и садово-паркового искусства, в том числе в виде проектов, чертежей, изображений и макетов и тому подобное.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6431446" y="3444708"/>
            <a:ext cx="554317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6481364" y="5478041"/>
            <a:ext cx="554317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336860" y="1610971"/>
            <a:ext cx="5319515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Затраты на научно-исследовательские, опытно-конструкторские и технологические работы, </a:t>
            </a: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выполненные организациями (за исключением кредитных) собственными силами или являющимися по договору заказчиками указанных работ, результаты которых учитываются </a:t>
            </a:r>
            <a:b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</a:b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в бухгалтерском учете в качестве нематериальных активов </a:t>
            </a:r>
            <a:b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</a:b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(в соответствии с Положением по бухгалтерскому учету «Учет нематериальных активов» 14/2007, утвержденным приказом Минфина России от 27.12.2007 № 153н (зарегистрирован Минюстом России 23.01.2008 № 10975)). По этой строке также учитываются научно-исследовательские, опытно-конструкторские </a:t>
            </a:r>
            <a:b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</a:b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и технологические работы, по которым получены результаты, подлежащие правовой охране, но не оформленные </a:t>
            </a:r>
            <a:b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</a:b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в установленном порядке, или по которым получены результаты, не подлежащие правовой охране в соответствии с нормами действующего законодательства. Признание расходов по научно-исследовательским, опытно-конструкторским и технологическим работам в качестве вложений во внеоборотные активы устанавливается Положением по бухгалтерскому учету «Учет расходов на научно-исследовательские, опытно-конструкторские </a:t>
            </a:r>
            <a:b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</a:b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и технологические работы» 17/02, утвержденным приказом Минфина России от 19.11.2002 № 115н (зарегистрирован Минюстом России 11.12.2002 № 4022).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02538" y="3570264"/>
            <a:ext cx="5721998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799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Объекты патентных прав, то есть результаты интеллектуальной деятельности в научно-технической сфере, отвечающие установленным требованиям к изобретениям и полезным моделям, и результаты интеллектуальной деятельности </a:t>
            </a:r>
            <a:br>
              <a:rPr lang="ru-RU" sz="1799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</a:br>
            <a:r>
              <a:rPr lang="ru-RU" sz="1799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в сфере художественного конструирования, отвечающие установленным требованиям </a:t>
            </a:r>
            <a:br>
              <a:rPr lang="ru-RU" sz="1799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</a:br>
            <a:r>
              <a:rPr lang="ru-RU" sz="1799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к промышленным образцам.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42794" y="1249063"/>
            <a:ext cx="5926363" cy="3692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799" b="1" dirty="0">
                <a:solidFill>
                  <a:srgbClr val="E1002B"/>
                </a:solidFill>
                <a:cs typeface="Arial" panose="020B0604020202020204" pitchFamily="34" charset="0"/>
              </a:rPr>
              <a:t>Результаты научных исследований и разработок </a:t>
            </a:r>
            <a:endParaRPr lang="ru-RU" sz="1999" b="1" dirty="0">
              <a:solidFill>
                <a:srgbClr val="E1002B"/>
              </a:solidFill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7527" y="1241735"/>
            <a:ext cx="4553908" cy="3692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799" b="1" dirty="0">
                <a:solidFill>
                  <a:srgbClr val="E1002B"/>
                </a:solidFill>
                <a:cs typeface="Arial" panose="020B0604020202020204" pitchFamily="34" charset="0"/>
              </a:rPr>
              <a:t>Научные исследования и разработки </a:t>
            </a:r>
          </a:p>
        </p:txBody>
      </p:sp>
      <p:sp>
        <p:nvSpPr>
          <p:cNvPr id="22" name="Номер слайда 1">
            <a:extLst>
              <a:ext uri="{FF2B5EF4-FFF2-40B4-BE49-F238E27FC236}">
                <a16:creationId xmlns="" xmlns:a16="http://schemas.microsoft.com/office/drawing/2014/main" id="{35053A56-FBE6-4763-85B0-5DA0398C2E3B}"/>
              </a:ext>
            </a:extLst>
          </p:cNvPr>
          <p:cNvSpPr txBox="1">
            <a:spLocks/>
          </p:cNvSpPr>
          <p:nvPr/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071CC112-C1BB-44C8-B94D-C330DFC8F338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4" name="object 16">
              <a:extLst>
                <a:ext uri="{FF2B5EF4-FFF2-40B4-BE49-F238E27FC236}">
                  <a16:creationId xmlns="" xmlns:a16="http://schemas.microsoft.com/office/drawing/2014/main" id="{86A120FC-6201-4E26-A884-EBE33FF029E0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" name="object 17">
              <a:extLst>
                <a:ext uri="{FF2B5EF4-FFF2-40B4-BE49-F238E27FC236}">
                  <a16:creationId xmlns="" xmlns:a16="http://schemas.microsoft.com/office/drawing/2014/main" id="{4229288F-B55A-48E4-B9C6-E78569758AC5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="" xmlns:a16="http://schemas.microsoft.com/office/drawing/2014/main" id="{BBB015FD-111B-4AB7-80D5-D70CEF69C837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34" name="object 9">
              <a:extLst>
                <a:ext uri="{FF2B5EF4-FFF2-40B4-BE49-F238E27FC236}">
                  <a16:creationId xmlns="" xmlns:a16="http://schemas.microsoft.com/office/drawing/2014/main" id="{629FB9EA-F084-45B6-86B5-FF64EEA282B3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" name="object 11">
              <a:extLst>
                <a:ext uri="{FF2B5EF4-FFF2-40B4-BE49-F238E27FC236}">
                  <a16:creationId xmlns="" xmlns:a16="http://schemas.microsoft.com/office/drawing/2014/main" id="{724EE81A-C62B-4AD6-B5C3-29A5176B56EB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8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1F497D"/>
                </a:solidFill>
                <a:ea typeface="Calibri"/>
                <a:cs typeface="Times New Roman"/>
              </a:rPr>
              <a:t>ПЕРМЬСТАТ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4856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233620" y="707748"/>
            <a:ext cx="13294959" cy="50136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b="1" spc="-70" dirty="0"/>
              <a:t>ВИДОВАЯ СТРУКТУРА ИНВЕСТИЦИЙ В ОСНОВНОЙ КАПИТАЛ</a:t>
            </a:r>
            <a:br>
              <a:rPr lang="ru-RU" b="1" spc="-70" dirty="0"/>
            </a:br>
            <a:endParaRPr lang="ru-RU" b="1" spc="-70" dirty="0"/>
          </a:p>
        </p:txBody>
      </p:sp>
      <p:sp>
        <p:nvSpPr>
          <p:cNvPr id="22" name="Номер слайда 1">
            <a:extLst>
              <a:ext uri="{FF2B5EF4-FFF2-40B4-BE49-F238E27FC236}">
                <a16:creationId xmlns="" xmlns:a16="http://schemas.microsoft.com/office/drawing/2014/main" id="{24D30E01-F64E-4C11-BD5C-4E915D138D03}"/>
              </a:ext>
            </a:extLst>
          </p:cNvPr>
          <p:cNvSpPr txBox="1">
            <a:spLocks/>
          </p:cNvSpPr>
          <p:nvPr/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B81EEA-DF2A-1C47-9781-44818CAE4220}" type="slidenum">
              <a:rPr lang="ru-RU" smtClean="0"/>
              <a:pPr/>
              <a:t>13</a:t>
            </a:fld>
            <a:endParaRPr lang="ru-RU"/>
          </a:p>
        </p:txBody>
      </p:sp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06FC0F0A-3970-4036-982B-8A4942351703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4" name="object 16">
              <a:extLst>
                <a:ext uri="{FF2B5EF4-FFF2-40B4-BE49-F238E27FC236}">
                  <a16:creationId xmlns="" xmlns:a16="http://schemas.microsoft.com/office/drawing/2014/main" id="{375CE871-312E-4CC2-AB7D-DDD154A0816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7">
              <a:extLst>
                <a:ext uri="{FF2B5EF4-FFF2-40B4-BE49-F238E27FC236}">
                  <a16:creationId xmlns="" xmlns:a16="http://schemas.microsoft.com/office/drawing/2014/main" id="{89961FC4-2312-4CFC-9AFD-8D53A0472AF4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1990E529-36F1-48A7-9DA1-50DFFA679602}"/>
              </a:ext>
            </a:extLst>
          </p:cNvPr>
          <p:cNvSpPr txBox="1"/>
          <p:nvPr/>
        </p:nvSpPr>
        <p:spPr>
          <a:xfrm>
            <a:off x="546327" y="2791365"/>
            <a:ext cx="3181172" cy="2839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105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Затраты на разведочное бурение для отбора проб грунта при производстве строительных работ, разведочное бурение при проведении геофизических, геологических и аналогичных исследований, бурение геологоразведочных скважин на нефть, газ и твердые полезные ископаемые (включая рассыпные месторождения), в том числе в шельфовой зоне морей и океанов; расходы на право выполнения работ по поиску, оценке месторождений полезных ископаемых </a:t>
            </a:r>
            <a:r>
              <a:rPr lang="en-US" sz="105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/>
            </a:r>
            <a:br>
              <a:rPr lang="en-US" sz="105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</a:br>
            <a:r>
              <a:rPr lang="ru-RU" sz="105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и (или) разведке полезных ископаемых; расходы </a:t>
            </a:r>
            <a:r>
              <a:rPr lang="en-US" sz="105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/>
            </a:r>
            <a:br>
              <a:rPr lang="en-US" sz="105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</a:br>
            <a:r>
              <a:rPr lang="ru-RU" sz="105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на получение информации о результатах топографических, геологических</a:t>
            </a:r>
            <a:r>
              <a:rPr lang="en-US" sz="105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105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и геофизических исследований, результатах разведочного бурения, результатах отбора образцов, иной геологической информации о недрах; расходы на оценку коммерческой целесообразности проектов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6D61B567-2AD0-4A35-B018-FA115E872388}"/>
              </a:ext>
            </a:extLst>
          </p:cNvPr>
          <p:cNvSpPr/>
          <p:nvPr/>
        </p:nvSpPr>
        <p:spPr>
          <a:xfrm>
            <a:off x="370538" y="1714073"/>
            <a:ext cx="3549841" cy="45055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0DA0485B-A11A-4075-BC4A-F7969DF6B3D9}"/>
              </a:ext>
            </a:extLst>
          </p:cNvPr>
          <p:cNvSpPr txBox="1"/>
          <p:nvPr/>
        </p:nvSpPr>
        <p:spPr>
          <a:xfrm>
            <a:off x="4271957" y="2678664"/>
            <a:ext cx="3181172" cy="34855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 algn="just">
              <a:defRPr sz="1050" spc="-4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defRPr>
            </a:lvl1pPr>
          </a:lstStyle>
          <a:p>
            <a:pPr marL="171450" indent="-171450">
              <a:buClr>
                <a:srgbClr val="E1002B"/>
              </a:buClr>
              <a:buFont typeface="Arial" panose="020B0604020202020204" pitchFamily="34" charset="0"/>
              <a:buChar char="•"/>
            </a:pPr>
            <a:r>
              <a:rPr lang="ru-RU" dirty="0"/>
              <a:t>Затраты на создание и приобретение компьютерного программного обеспечения как для компьютерных систем (включая программные продукты, на которые организации не имеют исключительных прав, </a:t>
            </a:r>
            <a:br>
              <a:rPr lang="ru-RU" dirty="0"/>
            </a:br>
            <a:r>
              <a:rPr lang="ru-RU" dirty="0"/>
              <a:t>а также плату за установку программных средств), так и для прикладного программного обеспечения, и баз данных,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к которым относится организованная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 соответствии с определенными правилами совокупность файлов данных, поддерживаемая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 памяти компьютера, характеризующая актуальное состояние некоторой предметной области и используемая для удовлетворения информационных потребностей пользователей;</a:t>
            </a:r>
          </a:p>
          <a:p>
            <a:pPr marL="171450" indent="-171450">
              <a:buClr>
                <a:srgbClr val="E1002B"/>
              </a:buClr>
              <a:buFont typeface="Arial" panose="020B0604020202020204" pitchFamily="34" charset="0"/>
              <a:buChar char="•"/>
            </a:pPr>
            <a:r>
              <a:rPr lang="ru-RU" dirty="0"/>
              <a:t>Затраты на создание организацией сайта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 информационно­-телекоммуникационной сети «Интернет» (совокупность электронных документов (файлов) организации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 компьютерной сети, объединенных под одним адресом (доменным именем или IP-адресом))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162418A1-49F1-42E5-AB6D-3A211A61F1EA}"/>
              </a:ext>
            </a:extLst>
          </p:cNvPr>
          <p:cNvSpPr/>
          <p:nvPr/>
        </p:nvSpPr>
        <p:spPr>
          <a:xfrm>
            <a:off x="4096168" y="1714073"/>
            <a:ext cx="3549841" cy="45055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784202B1-1B98-4303-B05E-F496F21E277A}"/>
              </a:ext>
            </a:extLst>
          </p:cNvPr>
          <p:cNvSpPr txBox="1"/>
          <p:nvPr/>
        </p:nvSpPr>
        <p:spPr>
          <a:xfrm>
            <a:off x="8006132" y="2995775"/>
            <a:ext cx="3181172" cy="27007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 algn="just">
              <a:defRPr sz="1050" spc="-4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Затраты на создание и приобретение оригиналов фильмов, звукозаписей, рукописей, магнитных лент, моделей, на которых записаны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или воссозданы (запечатлены) театральные</a:t>
            </a:r>
            <a:br>
              <a:rPr lang="ru-RU" dirty="0"/>
            </a:br>
            <a:r>
              <a:rPr lang="ru-RU" dirty="0"/>
              <a:t>и прочие драматические постановки, радио-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и телепрограммы, музыкальные постановки (концерты), спортивные события, литературные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и художественные произведения, произведения живописи, скульптуры, графики, дизайна, графические рассказы, комиксы и другие произведения изобразительного искусства, произведения декоративно-прикладного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и сценографического искусства, фотографические произведения и произведения, полученные способами, аналогичными фотографии, фонограммы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D2D73042-537B-4DF6-A765-FA7768D44887}"/>
              </a:ext>
            </a:extLst>
          </p:cNvPr>
          <p:cNvSpPr/>
          <p:nvPr/>
        </p:nvSpPr>
        <p:spPr>
          <a:xfrm>
            <a:off x="7821798" y="1714073"/>
            <a:ext cx="3549841" cy="45055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31D0B4D0-3938-4874-B483-64941D85A6CA}"/>
              </a:ext>
            </a:extLst>
          </p:cNvPr>
          <p:cNvSpPr txBox="1"/>
          <p:nvPr/>
        </p:nvSpPr>
        <p:spPr>
          <a:xfrm>
            <a:off x="731506" y="1823799"/>
            <a:ext cx="2810814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18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разведку</a:t>
            </a:r>
            <a:r>
              <a:rPr lang="en-US" sz="18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недр и оценку запасов</a:t>
            </a:r>
            <a:r>
              <a:rPr lang="en-US" sz="18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полезных ископаемых</a:t>
            </a:r>
            <a:endParaRPr lang="ru-RU" sz="18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0101107E-F6D4-49BC-A27F-DF9C6BBBD094}"/>
              </a:ext>
            </a:extLst>
          </p:cNvPr>
          <p:cNvSpPr txBox="1"/>
          <p:nvPr/>
        </p:nvSpPr>
        <p:spPr>
          <a:xfrm>
            <a:off x="4149878" y="1801632"/>
            <a:ext cx="3549841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 algn="ctr">
              <a:lnSpc>
                <a:spcPct val="80000"/>
              </a:lnSpc>
              <a:defRPr b="1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Программное обеспечение, </a:t>
            </a:r>
            <a:br>
              <a:rPr lang="ru-RU" dirty="0"/>
            </a:br>
            <a:r>
              <a:rPr lang="ru-RU" dirty="0"/>
              <a:t>базы данных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AB8FA765-AD9D-4AAE-8217-BDED7EC165FE}"/>
              </a:ext>
            </a:extLst>
          </p:cNvPr>
          <p:cNvSpPr txBox="1"/>
          <p:nvPr/>
        </p:nvSpPr>
        <p:spPr>
          <a:xfrm>
            <a:off x="7821798" y="1823799"/>
            <a:ext cx="3549841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 algn="ctr">
              <a:lnSpc>
                <a:spcPct val="80000"/>
              </a:lnSpc>
              <a:defRPr b="1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Оригиналы произведений </a:t>
            </a:r>
          </a:p>
          <a:p>
            <a:r>
              <a:rPr lang="ru-RU" dirty="0"/>
              <a:t>развлекательного жанра, литературы и искусства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A921B10A-019A-4AAD-BA82-059CA597B76A}"/>
              </a:ext>
            </a:extLst>
          </p:cNvPr>
          <p:cNvCxnSpPr>
            <a:cxnSpLocks/>
          </p:cNvCxnSpPr>
          <p:nvPr/>
        </p:nvCxnSpPr>
        <p:spPr>
          <a:xfrm>
            <a:off x="631787" y="2581127"/>
            <a:ext cx="2995993" cy="0"/>
          </a:xfrm>
          <a:prstGeom prst="line">
            <a:avLst/>
          </a:prstGeom>
          <a:ln w="12700">
            <a:solidFill>
              <a:srgbClr val="33428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="" xmlns:a16="http://schemas.microsoft.com/office/drawing/2014/main" id="{653C870B-F0BB-4AD0-9A94-F6523FE6F3D5}"/>
              </a:ext>
            </a:extLst>
          </p:cNvPr>
          <p:cNvCxnSpPr>
            <a:cxnSpLocks/>
          </p:cNvCxnSpPr>
          <p:nvPr/>
        </p:nvCxnSpPr>
        <p:spPr>
          <a:xfrm>
            <a:off x="4460985" y="2581127"/>
            <a:ext cx="2995993" cy="0"/>
          </a:xfrm>
          <a:prstGeom prst="line">
            <a:avLst/>
          </a:prstGeom>
          <a:ln w="12700">
            <a:solidFill>
              <a:srgbClr val="33428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="" xmlns:a16="http://schemas.microsoft.com/office/drawing/2014/main" id="{B3FED99C-BA33-41CE-9EFF-B0E601D78254}"/>
              </a:ext>
            </a:extLst>
          </p:cNvPr>
          <p:cNvCxnSpPr>
            <a:cxnSpLocks/>
          </p:cNvCxnSpPr>
          <p:nvPr/>
        </p:nvCxnSpPr>
        <p:spPr>
          <a:xfrm>
            <a:off x="8098721" y="2581127"/>
            <a:ext cx="2995993" cy="0"/>
          </a:xfrm>
          <a:prstGeom prst="line">
            <a:avLst/>
          </a:prstGeom>
          <a:ln w="12700">
            <a:solidFill>
              <a:srgbClr val="33428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72D2A13-752D-4633-B06A-DB55B323B49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643999" y="920460"/>
            <a:ext cx="387192" cy="38670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509B3CD-CCAD-4B53-87A2-61A0C7DA13D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57629" y="632673"/>
            <a:ext cx="486370" cy="48588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63BC9B98-51B4-4404-9B2D-D0250DC25E6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87304" y="1147027"/>
            <a:ext cx="430969" cy="430969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="" xmlns:a16="http://schemas.microsoft.com/office/drawing/2014/main" id="{8DC6F39D-D848-4DCA-8F67-21DAEF8D5123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36" name="object 9">
              <a:extLst>
                <a:ext uri="{FF2B5EF4-FFF2-40B4-BE49-F238E27FC236}">
                  <a16:creationId xmlns="" xmlns:a16="http://schemas.microsoft.com/office/drawing/2014/main" id="{2044D8AB-00E5-4992-9669-9A7161B11771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11">
              <a:extLst>
                <a:ext uri="{FF2B5EF4-FFF2-40B4-BE49-F238E27FC236}">
                  <a16:creationId xmlns="" xmlns:a16="http://schemas.microsoft.com/office/drawing/2014/main" id="{B655C3D9-47AB-485D-A578-E960F535628F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1F497D"/>
                </a:solidFill>
                <a:ea typeface="Calibri"/>
                <a:cs typeface="Times New Roman"/>
              </a:rPr>
              <a:t>ПЕРМЬСТАТ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6496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Прямая соединительная линия 64">
            <a:extLst>
              <a:ext uri="{FF2B5EF4-FFF2-40B4-BE49-F238E27FC236}">
                <a16:creationId xmlns="" xmlns:a16="http://schemas.microsoft.com/office/drawing/2014/main" id="{DCE60E02-F7C1-4B73-BE0E-E73420B5848A}"/>
              </a:ext>
            </a:extLst>
          </p:cNvPr>
          <p:cNvCxnSpPr>
            <a:cxnSpLocks/>
          </p:cNvCxnSpPr>
          <p:nvPr/>
        </p:nvCxnSpPr>
        <p:spPr>
          <a:xfrm>
            <a:off x="371475" y="3667443"/>
            <a:ext cx="9468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233620" y="786066"/>
            <a:ext cx="13294959" cy="50136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b="1" spc="-70" dirty="0"/>
              <a:t>ВИДОВАЯ СТРУКТУРА ИНВЕСТИЦИЙ В ОСНОВНОЙ КАПИТАЛ</a:t>
            </a:r>
            <a:br>
              <a:rPr lang="ru-RU" b="1" spc="-70" dirty="0"/>
            </a:br>
            <a:endParaRPr lang="ru-RU" b="1" spc="-7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46383" y="1480065"/>
            <a:ext cx="9785373" cy="399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999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Прочие инвестиции в основной капитал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4808" y="1898562"/>
            <a:ext cx="5425650" cy="33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Затраты на возмещение убытков землепользователям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84808" y="2628578"/>
            <a:ext cx="925466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Культивируемые ресурсы растительного и животного происхождения (РЖП), неоднократно дающие продукцию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84806" y="3165985"/>
            <a:ext cx="9254667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Затраты на приобретение фондов библиотек, специализированных организаций научно-технической информации, архивов, музеев и других подобных учреждений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84808" y="3677754"/>
            <a:ext cx="4710704" cy="33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Затраты на приобретение кинофотодокументов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84806" y="4118616"/>
            <a:ext cx="9310626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Затраты на приобретение произведений искусства, не относящихся к оригинальным, т.е. копий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90640" y="4433408"/>
            <a:ext cx="5694243" cy="33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Затраты на приобретение предметов религиозного культа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84807" y="4822994"/>
            <a:ext cx="5705910" cy="33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по организации и проведению подрядных торгов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84805" y="5212580"/>
            <a:ext cx="9310627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Затраты на приобретение оружия (в том случае, если оно имеет двойное значение и может использоваться в экономической деятельности предприятия)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84808" y="5749987"/>
            <a:ext cx="9310625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расходов на передачу прав собственности при покупке непроизведенных активов (кроме земельных участков)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99860" y="6212964"/>
            <a:ext cx="7242790" cy="33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Другие, не перечисленные выше расходы и затраты в основные средства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84806" y="2288148"/>
            <a:ext cx="9785373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Затраты на эксплуатационное бурение, связанное с добычей нефти, газа и газового конденсата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40" y="2007966"/>
            <a:ext cx="195720" cy="19572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40" y="2325180"/>
            <a:ext cx="195720" cy="19572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40" y="2736400"/>
            <a:ext cx="195720" cy="19572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40" y="3301448"/>
            <a:ext cx="195720" cy="19572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40" y="3755397"/>
            <a:ext cx="195720" cy="19572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40" y="4123888"/>
            <a:ext cx="195720" cy="19572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40" y="4498441"/>
            <a:ext cx="195720" cy="19572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40" y="4901115"/>
            <a:ext cx="195720" cy="19572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40" y="5325054"/>
            <a:ext cx="195720" cy="19572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40" y="5855319"/>
            <a:ext cx="195720" cy="19572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40" y="6311155"/>
            <a:ext cx="195720" cy="195720"/>
          </a:xfrm>
          <a:prstGeom prst="rect">
            <a:avLst/>
          </a:prstGeom>
        </p:spPr>
      </p:pic>
      <p:cxnSp>
        <p:nvCxnSpPr>
          <p:cNvPr id="64" name="Прямая соединительная линия 63"/>
          <p:cNvCxnSpPr>
            <a:cxnSpLocks/>
          </p:cNvCxnSpPr>
          <p:nvPr/>
        </p:nvCxnSpPr>
        <p:spPr>
          <a:xfrm>
            <a:off x="371475" y="2262191"/>
            <a:ext cx="9468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Номер слайда 1">
            <a:extLst>
              <a:ext uri="{FF2B5EF4-FFF2-40B4-BE49-F238E27FC236}">
                <a16:creationId xmlns="" xmlns:a16="http://schemas.microsoft.com/office/drawing/2014/main" id="{A33732C4-A80A-470B-A085-6C7788A8B5E0}"/>
              </a:ext>
            </a:extLst>
          </p:cNvPr>
          <p:cNvSpPr txBox="1">
            <a:spLocks/>
          </p:cNvSpPr>
          <p:nvPr/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B81EEA-DF2A-1C47-9781-44818CAE4220}" type="slidenum">
              <a:rPr lang="ru-RU" smtClean="0"/>
              <a:pPr/>
              <a:t>14</a:t>
            </a:fld>
            <a:endParaRPr lang="ru-RU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="" xmlns:a16="http://schemas.microsoft.com/office/drawing/2014/main" id="{D8EBE392-6046-45C0-AF17-0C426ECC1E29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0" name="object 16">
              <a:extLst>
                <a:ext uri="{FF2B5EF4-FFF2-40B4-BE49-F238E27FC236}">
                  <a16:creationId xmlns="" xmlns:a16="http://schemas.microsoft.com/office/drawing/2014/main" id="{AEF96E68-B97E-4788-8EC9-574CEB5785C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17">
              <a:extLst>
                <a:ext uri="{FF2B5EF4-FFF2-40B4-BE49-F238E27FC236}">
                  <a16:creationId xmlns="" xmlns:a16="http://schemas.microsoft.com/office/drawing/2014/main" id="{C9B95776-2CB6-47C8-A784-1270F4E57EC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52" name="Прямая соединительная линия 51">
            <a:extLst>
              <a:ext uri="{FF2B5EF4-FFF2-40B4-BE49-F238E27FC236}">
                <a16:creationId xmlns="" xmlns:a16="http://schemas.microsoft.com/office/drawing/2014/main" id="{CBD46E57-B709-49F2-86D2-168FC412E881}"/>
              </a:ext>
            </a:extLst>
          </p:cNvPr>
          <p:cNvCxnSpPr>
            <a:cxnSpLocks/>
          </p:cNvCxnSpPr>
          <p:nvPr/>
        </p:nvCxnSpPr>
        <p:spPr>
          <a:xfrm>
            <a:off x="371475" y="2588841"/>
            <a:ext cx="9468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="" xmlns:a16="http://schemas.microsoft.com/office/drawing/2014/main" id="{F737EFED-F178-4A6E-8997-35F34BCCD2D7}"/>
              </a:ext>
            </a:extLst>
          </p:cNvPr>
          <p:cNvCxnSpPr>
            <a:cxnSpLocks/>
          </p:cNvCxnSpPr>
          <p:nvPr/>
        </p:nvCxnSpPr>
        <p:spPr>
          <a:xfrm>
            <a:off x="371475" y="3096245"/>
            <a:ext cx="9468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="" xmlns:a16="http://schemas.microsoft.com/office/drawing/2014/main" id="{D2F094BE-0ED3-48C9-8FAF-92F832AE9B6C}"/>
              </a:ext>
            </a:extLst>
          </p:cNvPr>
          <p:cNvCxnSpPr>
            <a:cxnSpLocks/>
          </p:cNvCxnSpPr>
          <p:nvPr/>
        </p:nvCxnSpPr>
        <p:spPr>
          <a:xfrm>
            <a:off x="371475" y="4057885"/>
            <a:ext cx="9468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="" xmlns:a16="http://schemas.microsoft.com/office/drawing/2014/main" id="{6DCC6FAC-B9CF-476D-9BD2-690413372987}"/>
              </a:ext>
            </a:extLst>
          </p:cNvPr>
          <p:cNvCxnSpPr>
            <a:cxnSpLocks/>
          </p:cNvCxnSpPr>
          <p:nvPr/>
        </p:nvCxnSpPr>
        <p:spPr>
          <a:xfrm>
            <a:off x="371475" y="4437700"/>
            <a:ext cx="9468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="" xmlns:a16="http://schemas.microsoft.com/office/drawing/2014/main" id="{82A1FF74-B7C1-40B6-9C6F-B20F88DDC2E2}"/>
              </a:ext>
            </a:extLst>
          </p:cNvPr>
          <p:cNvCxnSpPr>
            <a:cxnSpLocks/>
          </p:cNvCxnSpPr>
          <p:nvPr/>
        </p:nvCxnSpPr>
        <p:spPr>
          <a:xfrm>
            <a:off x="371475" y="4806886"/>
            <a:ext cx="9468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="" xmlns:a16="http://schemas.microsoft.com/office/drawing/2014/main" id="{FAC44AC1-ACC6-4E57-97A1-60FC8119A5EF}"/>
              </a:ext>
            </a:extLst>
          </p:cNvPr>
          <p:cNvCxnSpPr>
            <a:cxnSpLocks/>
          </p:cNvCxnSpPr>
          <p:nvPr/>
        </p:nvCxnSpPr>
        <p:spPr>
          <a:xfrm>
            <a:off x="371475" y="5186697"/>
            <a:ext cx="9468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="" xmlns:a16="http://schemas.microsoft.com/office/drawing/2014/main" id="{C0BDDB19-B11E-4084-899D-F94CEA9BF597}"/>
              </a:ext>
            </a:extLst>
          </p:cNvPr>
          <p:cNvCxnSpPr>
            <a:cxnSpLocks/>
          </p:cNvCxnSpPr>
          <p:nvPr/>
        </p:nvCxnSpPr>
        <p:spPr>
          <a:xfrm>
            <a:off x="371475" y="5694106"/>
            <a:ext cx="9468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="" xmlns:a16="http://schemas.microsoft.com/office/drawing/2014/main" id="{8B74B17C-2E44-4B3E-B948-21CC37357303}"/>
              </a:ext>
            </a:extLst>
          </p:cNvPr>
          <p:cNvCxnSpPr>
            <a:cxnSpLocks/>
          </p:cNvCxnSpPr>
          <p:nvPr/>
        </p:nvCxnSpPr>
        <p:spPr>
          <a:xfrm>
            <a:off x="371473" y="6236274"/>
            <a:ext cx="946800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7FA90EC-6F72-414C-AA8B-AF37545AB60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02947" y="3077539"/>
            <a:ext cx="1851454" cy="1849140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="" xmlns:a16="http://schemas.microsoft.com/office/drawing/2014/main" id="{5177B7C2-4108-4768-856E-8CA2A654630E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55" name="object 9">
              <a:extLst>
                <a:ext uri="{FF2B5EF4-FFF2-40B4-BE49-F238E27FC236}">
                  <a16:creationId xmlns="" xmlns:a16="http://schemas.microsoft.com/office/drawing/2014/main" id="{61991DCA-855E-4483-A73F-2E62505A0E99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6" name="object 11">
              <a:extLst>
                <a:ext uri="{FF2B5EF4-FFF2-40B4-BE49-F238E27FC236}">
                  <a16:creationId xmlns="" xmlns:a16="http://schemas.microsoft.com/office/drawing/2014/main" id="{E8B1A075-436D-435B-AD26-1E89B64DEDB5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1F497D"/>
                </a:solidFill>
                <a:ea typeface="Calibri"/>
                <a:cs typeface="Times New Roman"/>
              </a:rPr>
              <a:t>ПЕРМЬСТАТ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1827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276350" y="184712"/>
            <a:ext cx="9377666" cy="380000"/>
            <a:chOff x="1816708" y="4280406"/>
            <a:chExt cx="29576027" cy="380000"/>
          </a:xfrm>
        </p:grpSpPr>
        <p:sp>
          <p:nvSpPr>
            <p:cNvPr id="7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816708" y="4332539"/>
              <a:ext cx="4517733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8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>
              <a:off x="6312024" y="4324369"/>
              <a:ext cx="25080711" cy="33603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6262727" y="4280406"/>
              <a:ext cx="501958" cy="103714"/>
              <a:chOff x="2667374" y="2712291"/>
              <a:chExt cx="501958" cy="103714"/>
            </a:xfrm>
          </p:grpSpPr>
          <p:sp>
            <p:nvSpPr>
              <p:cNvPr id="10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90" y="2712291"/>
                <a:ext cx="43024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2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1F497D"/>
                </a:solidFill>
                <a:ea typeface="Calibri"/>
                <a:cs typeface="Times New Roman"/>
              </a:rPr>
              <a:t>ПЕРМЬСТАТ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1093788"/>
            <a:ext cx="830897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Текст 2"/>
          <p:cNvSpPr>
            <a:spLocks noGrp="1"/>
          </p:cNvSpPr>
          <p:nvPr>
            <p:ph type="body" sz="quarter" idx="10"/>
          </p:nvPr>
        </p:nvSpPr>
        <p:spPr>
          <a:xfrm>
            <a:off x="361506" y="386060"/>
            <a:ext cx="11109265" cy="1022472"/>
          </a:xfrm>
        </p:spPr>
        <p:txBody>
          <a:bodyPr/>
          <a:lstStyle/>
          <a:p>
            <a:pPr lvl="0" algn="ctr">
              <a:spcBef>
                <a:spcPts val="600"/>
              </a:spcBef>
            </a:pPr>
            <a:r>
              <a:rPr lang="ru-RU" b="1" dirty="0" smtClean="0"/>
              <a:t>СТРУКТУРА ИНВЕСТИЦИЙ В </a:t>
            </a:r>
            <a:r>
              <a:rPr lang="ru-RU" b="1" dirty="0"/>
              <a:t>ОСНОВНОЙ </a:t>
            </a:r>
            <a:r>
              <a:rPr lang="ru-RU" b="1" dirty="0" smtClean="0"/>
              <a:t>КАПИТАЛ</a:t>
            </a:r>
          </a:p>
          <a:p>
            <a:pPr lvl="0" algn="ctr">
              <a:spcBef>
                <a:spcPts val="0"/>
              </a:spcBef>
            </a:pPr>
            <a:r>
              <a:rPr lang="ru-RU" b="1" dirty="0" smtClean="0"/>
              <a:t> </a:t>
            </a:r>
            <a:r>
              <a:rPr lang="ru-RU" b="1" dirty="0"/>
              <a:t>ПО ПЕРМСКОМУ </a:t>
            </a:r>
            <a:r>
              <a:rPr lang="ru-RU" b="1" dirty="0" smtClean="0"/>
              <a:t>КРАЮ по видам основных фондов</a:t>
            </a:r>
            <a:r>
              <a:rPr lang="ru-RU" sz="2300" baseline="30000" dirty="0" smtClean="0">
                <a:ea typeface="Times New Roman"/>
              </a:rPr>
              <a:t>1)</a:t>
            </a:r>
          </a:p>
          <a:p>
            <a:pPr lvl="0" algn="ctr">
              <a:spcBef>
                <a:spcPts val="0"/>
              </a:spcBef>
            </a:pPr>
            <a:r>
              <a:rPr lang="ru-RU" sz="3200" b="1" baseline="30000" dirty="0" smtClean="0"/>
              <a:t>(в процентах к итогу)</a:t>
            </a:r>
            <a:endParaRPr lang="ru-RU" sz="3200" b="1" dirty="0" smtClean="0"/>
          </a:p>
          <a:p>
            <a:pPr lvl="0" algn="ctr"/>
            <a:endParaRPr lang="ru-RU" b="1" dirty="0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485775806"/>
              </p:ext>
            </p:extLst>
          </p:nvPr>
        </p:nvGraphicFramePr>
        <p:xfrm>
          <a:off x="856803" y="1631866"/>
          <a:ext cx="9436139" cy="443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F70A226-A926-476F-A5EB-BD33DD72B84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03536" y="5020436"/>
            <a:ext cx="1487553" cy="148755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102241" y="5690934"/>
            <a:ext cx="6814800" cy="10002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___________________________________________________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aseline="30000" dirty="0">
                <a:latin typeface="Times New Roman"/>
                <a:ea typeface="Times New Roman"/>
              </a:rPr>
              <a:t> </a:t>
            </a:r>
            <a:r>
              <a:rPr lang="ru-RU" sz="1600" baseline="30000" dirty="0">
                <a:latin typeface="+mj-lt"/>
                <a:ea typeface="Times New Roman"/>
              </a:rPr>
              <a:t>1)</a:t>
            </a:r>
            <a:r>
              <a:rPr lang="ru-RU" sz="1600" dirty="0">
                <a:latin typeface="+mj-lt"/>
                <a:ea typeface="Times New Roman"/>
              </a:rPr>
              <a:t> </a:t>
            </a:r>
            <a:r>
              <a:rPr lang="ru-RU" sz="1600" dirty="0">
                <a:ea typeface="Times New Roman"/>
              </a:rPr>
              <a:t>Без субъектов малого предпринимательства и объема инвестиций, </a:t>
            </a:r>
            <a:r>
              <a:rPr lang="ru-RU" sz="1600" dirty="0" smtClean="0">
                <a:ea typeface="Times New Roman"/>
              </a:rPr>
              <a:t>   не </a:t>
            </a:r>
            <a:r>
              <a:rPr lang="ru-RU" sz="1600" dirty="0">
                <a:ea typeface="Times New Roman"/>
              </a:rPr>
              <a:t>наблюдаемых прямыми статистическими </a:t>
            </a:r>
            <a:r>
              <a:rPr lang="ru-RU" sz="1600" dirty="0" smtClean="0">
                <a:ea typeface="Times New Roman"/>
              </a:rPr>
              <a:t>методами.</a:t>
            </a:r>
            <a:endParaRPr lang="ru-RU" sz="1600" dirty="0">
              <a:effectLst/>
              <a:latin typeface="+mj-lt"/>
              <a:ea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 flipV="1">
            <a:off x="1031358" y="1500936"/>
            <a:ext cx="70883" cy="4571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51235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Прямая соединительная линия 92"/>
          <p:cNvCxnSpPr/>
          <p:nvPr/>
        </p:nvCxnSpPr>
        <p:spPr>
          <a:xfrm flipV="1">
            <a:off x="271823" y="5750499"/>
            <a:ext cx="11902550" cy="277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flipV="1">
            <a:off x="289450" y="5166168"/>
            <a:ext cx="11902550" cy="277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161631" y="695876"/>
            <a:ext cx="13205284" cy="50136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b="1" spc="-120" dirty="0"/>
              <a:t>СТРУКТУРА ИНВЕСТИЦИЙ В ОСНОВНОЙ КАПИТАЛ ПО НАПРАВЛЕНИЯМ </a:t>
            </a:r>
            <a:br>
              <a:rPr lang="ru-RU" b="1" spc="-120" dirty="0"/>
            </a:br>
            <a:r>
              <a:rPr lang="ru-RU" b="1" spc="-120" dirty="0"/>
              <a:t>ВОСПРОИЗВОДСТВА ОСНОВНЫХ ФОНДОВ</a:t>
            </a:r>
            <a:r>
              <a:rPr lang="ru-RU" b="1" spc="-70" dirty="0"/>
              <a:t/>
            </a:r>
            <a:br>
              <a:rPr lang="ru-RU" b="1" spc="-70" dirty="0"/>
            </a:br>
            <a:endParaRPr lang="ru-RU" b="1" spc="-70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702235" y="5710121"/>
            <a:ext cx="494109" cy="498970"/>
            <a:chOff x="9699205" y="5186438"/>
            <a:chExt cx="440055" cy="444500"/>
          </a:xfrm>
        </p:grpSpPr>
        <p:sp>
          <p:nvSpPr>
            <p:cNvPr id="18" name="object 16">
              <a:extLst>
                <a:ext uri="{FF2B5EF4-FFF2-40B4-BE49-F238E27FC236}">
                  <a16:creationId xmlns=""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9" name="object 17">
              <a:extLst>
                <a:ext uri="{FF2B5EF4-FFF2-40B4-BE49-F238E27FC236}">
                  <a16:creationId xmlns=""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685804" y="1741067"/>
            <a:ext cx="17865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48308" y="1654184"/>
            <a:ext cx="6094413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РЕКОНСТРУКЦИЯ</a:t>
            </a:r>
            <a:br>
              <a:rPr lang="ru-RU" sz="14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(ВКЛЮЧАЯ РАСШИРЕНИЕ И МОДЕРНИЗАЦИЮ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466920" y="1628720"/>
            <a:ext cx="2191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</a:t>
            </a:r>
          </a:p>
          <a:p>
            <a:pPr algn="ctr"/>
            <a:r>
              <a:rPr lang="ru-RU" sz="14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ОСНОВНЫХ СРЕДСТВ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161631" y="2137314"/>
            <a:ext cx="15480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</a:t>
            </a:r>
            <a:endParaRPr lang="ru-RU" sz="1400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1862" y="2360029"/>
            <a:ext cx="12347203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946">
              <a:lnSpc>
                <a:spcPct val="80000"/>
              </a:lnSpc>
            </a:pPr>
            <a:r>
              <a:rPr lang="ru-RU" sz="115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новых объектов основных средств (зданий, строений, сооружений), осуществляемое, как правило, на свободных площадках, в том числе на месте сносимых объектов капитального строительства.</a:t>
            </a:r>
          </a:p>
          <a:p>
            <a:pPr marL="179946">
              <a:lnSpc>
                <a:spcPct val="80000"/>
              </a:lnSpc>
            </a:pPr>
            <a:r>
              <a:rPr lang="ru-RU" sz="115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строительство объекта намечается осуществлять очередями, то к новому строительству относятся первая и последующие очереди до ввода в действие всех запроектированных мощностей. </a:t>
            </a: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 flipV="1">
            <a:off x="269603" y="3017266"/>
            <a:ext cx="11902550" cy="277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11862" y="3215589"/>
            <a:ext cx="1216029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946">
              <a:lnSpc>
                <a:spcPct val="80000"/>
              </a:lnSpc>
            </a:pPr>
            <a:r>
              <a:rPr lang="ru-RU" sz="115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переустройство существующих объектов основных средств и их частей, связанное с совершенствованием производства и повышением его технико-экономических показателей (техническим перевооружением), осуществляемое в целях увеличения производственных мощностей, улучшения качества и изменения номенклатуры продукции.</a:t>
            </a:r>
          </a:p>
          <a:p>
            <a:pPr marL="179946">
              <a:lnSpc>
                <a:spcPct val="80000"/>
              </a:lnSpc>
            </a:pPr>
            <a:r>
              <a:rPr lang="ru-RU" sz="115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реконструкции объектов может осуществляться надстройка, перестройка, расширение объекта капитального строительства, а также замена и (или) восстановление несущих строительных конструкций, за исключением замены отдельных элементов таких конструкций</a:t>
            </a:r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 flipV="1">
            <a:off x="305219" y="3856219"/>
            <a:ext cx="11902550" cy="277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/>
        </p:nvSpPr>
        <p:spPr>
          <a:xfrm>
            <a:off x="161631" y="2982313"/>
            <a:ext cx="15139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Реконструкция</a:t>
            </a:r>
            <a:endParaRPr lang="ru-RU" sz="1400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11862" y="4104481"/>
            <a:ext cx="12162084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946">
              <a:lnSpc>
                <a:spcPct val="80000"/>
              </a:lnSpc>
            </a:pPr>
            <a:r>
              <a:rPr lang="ru-RU" sz="115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 мероприятий по повышению технико-экономического уровня отдельных производств, цехов и участков на основе внедрения передовой технологии и новой техники, механизации и автоматизации производства, модернизации и замены морально устаревшего и физически изношенного оборудования новым, более производительным</a:t>
            </a:r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 flipV="1">
            <a:off x="297192" y="4504606"/>
            <a:ext cx="11902550" cy="277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Прямоугольник 86"/>
          <p:cNvSpPr/>
          <p:nvPr/>
        </p:nvSpPr>
        <p:spPr>
          <a:xfrm>
            <a:off x="161631" y="3870041"/>
            <a:ext cx="28904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Техническое перевооружение 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11862" y="4736031"/>
            <a:ext cx="12162084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946">
              <a:lnSpc>
                <a:spcPct val="80000"/>
              </a:lnSpc>
            </a:pPr>
            <a:r>
              <a:rPr lang="ru-RU" sz="115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дополнительных производств на действующем предприятии, возведение новых и расширение существующих объектов основного, подсобного и обслуживающего назначения в целях создания дополнительных или новых мощностей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161631" y="4504606"/>
            <a:ext cx="12883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</a:t>
            </a:r>
          </a:p>
        </p:txBody>
      </p:sp>
      <p:sp>
        <p:nvSpPr>
          <p:cNvPr id="91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0156" y="6336896"/>
            <a:ext cx="2743200" cy="365030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11862" y="5394019"/>
            <a:ext cx="121620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946">
              <a:lnSpc>
                <a:spcPct val="80000"/>
              </a:lnSpc>
            </a:pPr>
            <a:r>
              <a:rPr lang="ru-RU" sz="115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работы, вызванные изменением технологического или служебного назначения оборудования, здания, сооружения или иного объекта основных средств, повышенными нагрузками</a:t>
            </a:r>
            <a:r>
              <a:rPr lang="en-US" sz="115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15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5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(или) другими новыми качествами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161631" y="5161297"/>
            <a:ext cx="14943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11862" y="5993515"/>
            <a:ext cx="1216208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946">
              <a:lnSpc>
                <a:spcPct val="80000"/>
              </a:lnSpc>
            </a:pPr>
            <a:r>
              <a:rPr lang="ru-RU" sz="115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затраты на приобретение готовых объектов, не учитываемых ранее на балансе организаций (павильонов, киосков, передвижных вагончиков-домов и т.д.), а также машин </a:t>
            </a:r>
            <a:r>
              <a:rPr lang="en-US" sz="115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15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5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оборудования, не требующих монтажа, транспортных средств, производственного и хозяйственного инвентаря, не входящих в сметы на строительство, объектов </a:t>
            </a:r>
            <a:r>
              <a:rPr lang="en-US" sz="115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15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5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интеллектуальной собственности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161631" y="5750499"/>
            <a:ext cx="32296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основных средств 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722F5E46-9B8D-4C2C-85B2-5DA0DF2FC4BE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35" name="object 9">
              <a:extLst>
                <a:ext uri="{FF2B5EF4-FFF2-40B4-BE49-F238E27FC236}">
                  <a16:creationId xmlns="" xmlns:a16="http://schemas.microsoft.com/office/drawing/2014/main" id="{DF899175-4255-46B8-A348-8E3A71DAE822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11">
              <a:extLst>
                <a:ext uri="{FF2B5EF4-FFF2-40B4-BE49-F238E27FC236}">
                  <a16:creationId xmlns="" xmlns:a16="http://schemas.microsoft.com/office/drawing/2014/main" id="{4A99BCBD-E14F-4C35-9BBB-BCAC14D2AE21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1F497D"/>
                </a:solidFill>
                <a:ea typeface="Calibri"/>
                <a:cs typeface="Times New Roman"/>
              </a:rPr>
              <a:t>ПЕРМЬСТАТ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6028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276350" y="184712"/>
            <a:ext cx="9377666" cy="380000"/>
            <a:chOff x="1816708" y="4280406"/>
            <a:chExt cx="29576027" cy="380000"/>
          </a:xfrm>
        </p:grpSpPr>
        <p:sp>
          <p:nvSpPr>
            <p:cNvPr id="7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816708" y="4332539"/>
              <a:ext cx="4517733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8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>
              <a:off x="6312024" y="4324369"/>
              <a:ext cx="25080711" cy="33603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6262727" y="4280406"/>
              <a:ext cx="501958" cy="103714"/>
              <a:chOff x="2667374" y="2712291"/>
              <a:chExt cx="501958" cy="103714"/>
            </a:xfrm>
          </p:grpSpPr>
          <p:sp>
            <p:nvSpPr>
              <p:cNvPr id="10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90" y="2712291"/>
                <a:ext cx="43024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2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1F497D"/>
                </a:solidFill>
                <a:ea typeface="Calibri"/>
                <a:cs typeface="Times New Roman"/>
              </a:rPr>
              <a:t>ПЕРМЬСТАТ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1093788"/>
            <a:ext cx="830897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Текст 2"/>
          <p:cNvSpPr>
            <a:spLocks noGrp="1"/>
          </p:cNvSpPr>
          <p:nvPr>
            <p:ph type="body" sz="quarter" idx="10"/>
          </p:nvPr>
        </p:nvSpPr>
        <p:spPr>
          <a:xfrm>
            <a:off x="244548" y="400778"/>
            <a:ext cx="11752409" cy="1504002"/>
          </a:xfrm>
        </p:spPr>
        <p:txBody>
          <a:bodyPr/>
          <a:lstStyle/>
          <a:p>
            <a:pPr lvl="0" algn="ctr">
              <a:spcBef>
                <a:spcPts val="600"/>
              </a:spcBef>
            </a:pPr>
            <a:r>
              <a:rPr lang="ru-RU" b="1" dirty="0" smtClean="0"/>
              <a:t>СТРУКТУРА ИНВЕСТИЦИЙ В ОСНОВНОЙ КАПИТАЛ </a:t>
            </a:r>
          </a:p>
          <a:p>
            <a:pPr lvl="0" algn="ctr">
              <a:spcBef>
                <a:spcPts val="0"/>
              </a:spcBef>
            </a:pPr>
            <a:r>
              <a:rPr lang="ru-RU" b="1" dirty="0" smtClean="0"/>
              <a:t>ПО ПЕРМСКОМУ КРАЮ </a:t>
            </a:r>
          </a:p>
          <a:p>
            <a:pPr lvl="0" algn="ctr">
              <a:spcBef>
                <a:spcPts val="0"/>
              </a:spcBef>
            </a:pPr>
            <a:r>
              <a:rPr lang="ru-RU" b="1" dirty="0" smtClean="0"/>
              <a:t>по направлениям воспроизводства основных фондов</a:t>
            </a:r>
            <a:r>
              <a:rPr lang="ru-RU" sz="2300" baseline="30000" dirty="0" smtClean="0">
                <a:ea typeface="Times New Roman"/>
              </a:rPr>
              <a:t>1)</a:t>
            </a:r>
          </a:p>
          <a:p>
            <a:pPr lvl="0" algn="ctr">
              <a:spcBef>
                <a:spcPts val="0"/>
              </a:spcBef>
            </a:pPr>
            <a:r>
              <a:rPr lang="ru-RU" sz="3200" b="1" baseline="30000" dirty="0" smtClean="0"/>
              <a:t>(</a:t>
            </a:r>
            <a:r>
              <a:rPr lang="ru-RU" sz="3200" b="1" baseline="30000" dirty="0"/>
              <a:t>в процентах к итогу)</a:t>
            </a:r>
            <a:endParaRPr lang="ru-RU" sz="3200" b="1" dirty="0"/>
          </a:p>
          <a:p>
            <a:pPr lvl="0" algn="ctr">
              <a:spcBef>
                <a:spcPts val="600"/>
              </a:spcBef>
            </a:pPr>
            <a:endParaRPr lang="ru-RU" b="1" dirty="0" smtClean="0"/>
          </a:p>
          <a:p>
            <a:pPr algn="ctr"/>
            <a:endParaRPr lang="ru-RU" b="1" dirty="0"/>
          </a:p>
        </p:txBody>
      </p: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763241312"/>
              </p:ext>
            </p:extLst>
          </p:nvPr>
        </p:nvGraphicFramePr>
        <p:xfrm>
          <a:off x="455581" y="1840018"/>
          <a:ext cx="10198435" cy="40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BF70A226-A926-476F-A5EB-BD33DD72B84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03536" y="5020436"/>
            <a:ext cx="1487553" cy="148755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815163" y="5474312"/>
            <a:ext cx="68148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___________________________________________________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aseline="30000" dirty="0">
                <a:latin typeface="Times New Roman"/>
                <a:ea typeface="Times New Roman"/>
              </a:rPr>
              <a:t> </a:t>
            </a:r>
            <a:r>
              <a:rPr lang="ru-RU" sz="1600" baseline="30000" dirty="0">
                <a:latin typeface="+mj-lt"/>
                <a:ea typeface="Times New Roman"/>
              </a:rPr>
              <a:t>1)</a:t>
            </a:r>
            <a:r>
              <a:rPr lang="ru-RU" sz="1600" dirty="0">
                <a:latin typeface="+mj-lt"/>
                <a:ea typeface="Times New Roman"/>
              </a:rPr>
              <a:t> </a:t>
            </a:r>
            <a:r>
              <a:rPr lang="ru-RU" sz="1600" dirty="0">
                <a:ea typeface="Times New Roman"/>
              </a:rPr>
              <a:t>Без субъектов малого предпринимательства и объема инвестиций, не наблюдаемых прямыми статистическими </a:t>
            </a:r>
            <a:r>
              <a:rPr lang="ru-RU" sz="1600" dirty="0" smtClean="0">
                <a:ea typeface="Times New Roman"/>
              </a:rPr>
              <a:t>методами.</a:t>
            </a:r>
            <a:endParaRPr lang="ru-RU" sz="1600" dirty="0">
              <a:effectLst/>
              <a:latin typeface="+mj-lt"/>
              <a:ea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 flipV="1">
            <a:off x="801690" y="1904778"/>
            <a:ext cx="45719" cy="4571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4265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32020" y="6464518"/>
            <a:ext cx="2743200" cy="365030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233620" y="684004"/>
            <a:ext cx="14069155" cy="50136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b="1" spc="-80" dirty="0"/>
              <a:t>ИНВЕСТИЦИИ В ОСНОВНОЙ КАПИТАЛ ПО ФАКТИЧЕСКИМ ВИДАМ ЭКОНОМИЧЕСКОЙ ДЕЯТЕЛЬНОСТИ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2881" y="1485290"/>
            <a:ext cx="11999119" cy="673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 в основной капитал распределяются по видам экономической деятельности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соответствии с Общероссийским классификатором видов экономической деятельности (ОКВЭД2),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исходя из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той сферы экономической деятельности, в рамках которой они будут функционировать создаваемые или приобретаемые основные фонды.</a:t>
            </a:r>
          </a:p>
        </p:txBody>
      </p:sp>
      <p:graphicFrame>
        <p:nvGraphicFramePr>
          <p:cNvPr id="53" name="Объект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1564513"/>
              </p:ext>
            </p:extLst>
          </p:nvPr>
        </p:nvGraphicFramePr>
        <p:xfrm>
          <a:off x="352290" y="2141627"/>
          <a:ext cx="11616301" cy="455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1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00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801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180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E1002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Примеры</a:t>
                      </a:r>
                    </a:p>
                    <a:p>
                      <a:pPr algn="ctr"/>
                      <a:endParaRPr lang="ru-RU" sz="1400" dirty="0">
                        <a:solidFill>
                          <a:srgbClr val="E1002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E1002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Код ОКВЭД2</a:t>
                      </a:r>
                    </a:p>
                  </a:txBody>
                  <a:tcPr marL="121920" marR="121920" marT="45708" marB="4570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E1002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вида деятельности</a:t>
                      </a:r>
                    </a:p>
                  </a:txBody>
                  <a:tcPr marL="121920" marR="121920" marT="45708" marB="4570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6609">
                <a:tc>
                  <a:txBody>
                    <a:bodyPr/>
                    <a:lstStyle/>
                    <a:p>
                      <a:pPr algn="l"/>
                      <a:r>
                        <a:rPr lang="ru-RU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Строительство цеха по производству кирпича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23.32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Производство кирпича, черепицы и прочих строительных изделий из обожженной глины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6609">
                <a:tc>
                  <a:txBody>
                    <a:bodyPr/>
                    <a:lstStyle/>
                    <a:p>
                      <a:pPr algn="l"/>
                      <a:r>
                        <a:rPr lang="ru-RU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Строительство жилых домов 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68.32.1 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Управление эксплуатацией жилого фонда за вознаграждение или на договорной основе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9013">
                <a:tc>
                  <a:txBody>
                    <a:bodyPr/>
                    <a:lstStyle/>
                    <a:p>
                      <a:pPr algn="l"/>
                      <a:r>
                        <a:rPr lang="ru-RU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Строительство общеобразовательных школ 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85.14 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Образование среднее общее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6609">
                <a:tc>
                  <a:txBody>
                    <a:bodyPr/>
                    <a:lstStyle/>
                    <a:p>
                      <a:pPr algn="l"/>
                      <a:r>
                        <a:rPr lang="ru-RU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Затраты по созданию и дальнейшему развитию МТБ </a:t>
                      </a:r>
                    </a:p>
                    <a:p>
                      <a:pPr algn="l"/>
                      <a:r>
                        <a:rPr lang="ru-RU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подразделений, занимающихся строительством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41.10 – 43.99.9 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9013">
                <a:tc>
                  <a:txBody>
                    <a:bodyPr/>
                    <a:lstStyle/>
                    <a:p>
                      <a:pPr algn="l"/>
                      <a:r>
                        <a:rPr lang="ru-RU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Приобретение судов 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Деятельность водного транспорта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6609">
                <a:tc>
                  <a:txBody>
                    <a:bodyPr/>
                    <a:lstStyle/>
                    <a:p>
                      <a:pPr algn="l"/>
                      <a:r>
                        <a:rPr lang="ru-RU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Строительство объектов коммунального назначения 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35.22 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Распределение газообразного топлива по газораспределительным сетям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9013">
                <a:tc>
                  <a:txBody>
                    <a:bodyPr/>
                    <a:lstStyle/>
                    <a:p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35.30.3 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Распределение пара и горячей воды (тепловой энергии)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9013">
                <a:tc>
                  <a:txBody>
                    <a:bodyPr/>
                    <a:lstStyle/>
                    <a:p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35.30.4 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Обеспечение работоспособности котельных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9013">
                <a:tc>
                  <a:txBody>
                    <a:bodyPr/>
                    <a:lstStyle/>
                    <a:p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35.30.5 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Обеспечение работоспособности тепловых сетей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9013">
                <a:tc>
                  <a:txBody>
                    <a:bodyPr/>
                    <a:lstStyle/>
                    <a:p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36.00 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Забор, очистка и распределение воды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9013">
                <a:tc>
                  <a:txBody>
                    <a:bodyPr/>
                    <a:lstStyle/>
                    <a:p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37.00 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Сбор и обработка сточных вод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9013">
                <a:tc>
                  <a:txBody>
                    <a:bodyPr/>
                    <a:lstStyle/>
                    <a:p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81.2 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Деятельность по чистке и уборке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9013">
                <a:tc>
                  <a:txBody>
                    <a:bodyPr/>
                    <a:lstStyle/>
                    <a:p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81.30 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Деятельность по благоустройству ландшафта</a:t>
                      </a:r>
                      <a:endParaRPr lang="ru-RU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08" marB="45708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C449D5D6-6FE3-4C1A-A2B9-1E2313116472}"/>
              </a:ext>
            </a:extLst>
          </p:cNvPr>
          <p:cNvGrpSpPr/>
          <p:nvPr/>
        </p:nvGrpSpPr>
        <p:grpSpPr>
          <a:xfrm>
            <a:off x="11702235" y="5710121"/>
            <a:ext cx="494109" cy="498970"/>
            <a:chOff x="9699205" y="5186438"/>
            <a:chExt cx="440055" cy="444500"/>
          </a:xfrm>
        </p:grpSpPr>
        <p:sp>
          <p:nvSpPr>
            <p:cNvPr id="14" name="object 16">
              <a:extLst>
                <a:ext uri="{FF2B5EF4-FFF2-40B4-BE49-F238E27FC236}">
                  <a16:creationId xmlns="" xmlns:a16="http://schemas.microsoft.com/office/drawing/2014/main" id="{F8ECA357-0534-4DA8-AFD3-B2C3AC1E5375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5" name="object 17">
              <a:extLst>
                <a:ext uri="{FF2B5EF4-FFF2-40B4-BE49-F238E27FC236}">
                  <a16:creationId xmlns="" xmlns:a16="http://schemas.microsoft.com/office/drawing/2014/main" id="{B84C0E7E-BEAE-4CC8-87F9-AB0A00B40CF5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9639744D-06DD-4A9C-B794-1B5DD939FB19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17" name="object 9">
              <a:extLst>
                <a:ext uri="{FF2B5EF4-FFF2-40B4-BE49-F238E27FC236}">
                  <a16:creationId xmlns="" xmlns:a16="http://schemas.microsoft.com/office/drawing/2014/main" id="{F95FE447-7C1A-49CA-A57E-FA03E400D7E9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1">
              <a:extLst>
                <a:ext uri="{FF2B5EF4-FFF2-40B4-BE49-F238E27FC236}">
                  <a16:creationId xmlns="" xmlns:a16="http://schemas.microsoft.com/office/drawing/2014/main" id="{A4238344-34B2-47DA-9019-BD6D3BA421BC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1F497D"/>
                </a:solidFill>
                <a:ea typeface="Calibri"/>
                <a:cs typeface="Times New Roman"/>
              </a:rPr>
              <a:t>ПЕРМЬСТАТ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71679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276350" y="184712"/>
            <a:ext cx="9377666" cy="380000"/>
            <a:chOff x="1816708" y="4280406"/>
            <a:chExt cx="29576027" cy="380000"/>
          </a:xfrm>
        </p:grpSpPr>
        <p:sp>
          <p:nvSpPr>
            <p:cNvPr id="7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816708" y="4332539"/>
              <a:ext cx="4517733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8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>
              <a:off x="6312024" y="4324369"/>
              <a:ext cx="25080711" cy="33603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6262727" y="4280406"/>
              <a:ext cx="501958" cy="103714"/>
              <a:chOff x="2667374" y="2712291"/>
              <a:chExt cx="501958" cy="103714"/>
            </a:xfrm>
          </p:grpSpPr>
          <p:sp>
            <p:nvSpPr>
              <p:cNvPr id="10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90" y="2712291"/>
                <a:ext cx="43024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2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1F497D"/>
                </a:solidFill>
                <a:ea typeface="Calibri"/>
                <a:cs typeface="Times New Roman"/>
              </a:rPr>
              <a:t>ПЕРМЬСТАТ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1093788"/>
            <a:ext cx="830897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Текст 2"/>
          <p:cNvSpPr>
            <a:spLocks noGrp="1"/>
          </p:cNvSpPr>
          <p:nvPr>
            <p:ph type="body" sz="quarter" idx="10"/>
          </p:nvPr>
        </p:nvSpPr>
        <p:spPr>
          <a:xfrm>
            <a:off x="298112" y="312980"/>
            <a:ext cx="11991600" cy="1194774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b="1" dirty="0" smtClean="0"/>
              <a:t>СТРУКТУРА ИНВЕСТИЦИЙ В ОСНОВНОЙ КАПИТАЛ </a:t>
            </a:r>
          </a:p>
          <a:p>
            <a:pPr algn="ctr">
              <a:spcBef>
                <a:spcPts val="0"/>
              </a:spcBef>
            </a:pPr>
            <a:r>
              <a:rPr lang="ru-RU" b="1" dirty="0" smtClean="0"/>
              <a:t>ПО ПЕРМСКОМУ КРАЮ </a:t>
            </a:r>
            <a:br>
              <a:rPr lang="ru-RU" b="1" dirty="0" smtClean="0"/>
            </a:br>
            <a:r>
              <a:rPr lang="ru-RU" b="1" dirty="0" smtClean="0"/>
              <a:t>по видам экономической деятельности</a:t>
            </a:r>
          </a:p>
          <a:p>
            <a:pPr algn="ctr">
              <a:spcBef>
                <a:spcPts val="0"/>
              </a:spcBef>
            </a:pPr>
            <a:r>
              <a:rPr lang="ru-RU" sz="2000" b="1" dirty="0" smtClean="0"/>
              <a:t>(в </a:t>
            </a:r>
            <a:r>
              <a:rPr lang="ru-RU" sz="2000" b="1" dirty="0" smtClean="0"/>
              <a:t>процентах </a:t>
            </a:r>
            <a:r>
              <a:rPr lang="ru-RU" sz="2000" b="1" dirty="0" smtClean="0"/>
              <a:t>к итогу)</a:t>
            </a:r>
          </a:p>
          <a:p>
            <a:pPr algn="ctr">
              <a:spcBef>
                <a:spcPts val="600"/>
              </a:spcBef>
            </a:pP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889508"/>
              </p:ext>
            </p:extLst>
          </p:nvPr>
        </p:nvGraphicFramePr>
        <p:xfrm>
          <a:off x="733646" y="2020183"/>
          <a:ext cx="10902916" cy="4668923"/>
        </p:xfrm>
        <a:graphic>
          <a:graphicData uri="http://schemas.openxmlformats.org/drawingml/2006/table">
            <a:tbl>
              <a:tblPr/>
              <a:tblGrid>
                <a:gridCol w="8459041"/>
                <a:gridCol w="826346"/>
                <a:gridCol w="870301"/>
                <a:gridCol w="747228"/>
              </a:tblGrid>
              <a:tr h="17484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4699" marR="6469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100" b="1" i="1" dirty="0">
                          <a:effectLst/>
                          <a:latin typeface="+mj-lt"/>
                          <a:ea typeface="Times New Roman"/>
                        </a:rPr>
                        <a:t>2017</a:t>
                      </a:r>
                      <a:endParaRPr lang="ru-RU" sz="11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4699" marR="64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100" b="1" i="1" dirty="0">
                          <a:effectLst/>
                          <a:latin typeface="+mj-lt"/>
                          <a:ea typeface="Times New Roman"/>
                        </a:rPr>
                        <a:t>2018</a:t>
                      </a:r>
                      <a:endParaRPr lang="ru-RU" sz="11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4699" marR="64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ru-RU" sz="1100" b="1" i="1" dirty="0">
                          <a:effectLst/>
                          <a:latin typeface="+mj-lt"/>
                          <a:ea typeface="Times New Roman"/>
                        </a:rPr>
                        <a:t>2019</a:t>
                      </a:r>
                      <a:endParaRPr lang="ru-RU" sz="11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4699" marR="64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849">
                <a:tc>
                  <a:txBody>
                    <a:bodyPr/>
                    <a:lstStyle/>
                    <a:p>
                      <a:pPr marL="36195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Всего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4100" marR="6410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+mj-lt"/>
                          <a:ea typeface="Times New Roman"/>
                        </a:rPr>
                        <a:t>100</a:t>
                      </a:r>
                      <a:endParaRPr lang="ru-RU" sz="11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4100" marR="64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+mj-lt"/>
                          <a:ea typeface="Times New Roman"/>
                        </a:rPr>
                        <a:t>100</a:t>
                      </a:r>
                      <a:endParaRPr lang="ru-RU" sz="11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4100" marR="64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100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4100" marR="64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3682">
                <a:tc>
                  <a:txBody>
                    <a:bodyPr/>
                    <a:lstStyle/>
                    <a:p>
                      <a:pPr marL="14414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Times New Roman"/>
                        </a:rPr>
                        <a:t>в том числе по видам деятельности:</a:t>
                      </a:r>
                    </a:p>
                    <a:p>
                      <a:pPr marL="90170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Сельское, лесное хозяйство, охота, рыболовство и рыбоводство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4100" marR="6410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Times New Roman"/>
                        </a:rPr>
                        <a:t>1,8</a:t>
                      </a:r>
                    </a:p>
                  </a:txBody>
                  <a:tcPr marL="64100" marR="64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Times New Roman"/>
                        </a:rPr>
                        <a:t>1,6</a:t>
                      </a:r>
                    </a:p>
                  </a:txBody>
                  <a:tcPr marL="64100" marR="64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Times New Roman"/>
                        </a:rPr>
                        <a:t>1,3</a:t>
                      </a:r>
                    </a:p>
                  </a:txBody>
                  <a:tcPr marL="64100" marR="64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849">
                <a:tc>
                  <a:txBody>
                    <a:bodyPr/>
                    <a:lstStyle/>
                    <a:p>
                      <a:pPr marL="90170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Добыча полезных ископаемых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4100" marR="6410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Times New Roman"/>
                        </a:rPr>
                        <a:t>18</a:t>
                      </a:r>
                      <a:r>
                        <a:rPr lang="ru-RU" sz="1100" dirty="0">
                          <a:effectLst/>
                          <a:latin typeface="+mj-lt"/>
                          <a:ea typeface="Times New Roman"/>
                        </a:rPr>
                        <a:t>,0</a:t>
                      </a:r>
                    </a:p>
                  </a:txBody>
                  <a:tcPr marL="64100" marR="64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Times New Roman"/>
                        </a:rPr>
                        <a:t>19,6</a:t>
                      </a:r>
                    </a:p>
                  </a:txBody>
                  <a:tcPr marL="64100" marR="64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Times New Roman"/>
                        </a:rPr>
                        <a:t>20,0</a:t>
                      </a:r>
                    </a:p>
                  </a:txBody>
                  <a:tcPr marL="64100" marR="64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849">
                <a:tc>
                  <a:txBody>
                    <a:bodyPr/>
                    <a:lstStyle/>
                    <a:p>
                      <a:pPr marL="90170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Обрабатывающие производства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4100" marR="6410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Times New Roman"/>
                        </a:rPr>
                        <a:t>43,2</a:t>
                      </a:r>
                    </a:p>
                  </a:txBody>
                  <a:tcPr marL="64100" marR="64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Times New Roman"/>
                        </a:rPr>
                        <a:t>45,6</a:t>
                      </a:r>
                    </a:p>
                  </a:txBody>
                  <a:tcPr marL="64100" marR="64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Times New Roman"/>
                        </a:rPr>
                        <a:t>45,7</a:t>
                      </a:r>
                    </a:p>
                  </a:txBody>
                  <a:tcPr marL="64100" marR="64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9698">
                <a:tc>
                  <a:txBody>
                    <a:bodyPr/>
                    <a:lstStyle/>
                    <a:p>
                      <a:pPr marL="90170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Обеспечение электрической энергией, газом и паром; </a:t>
                      </a:r>
                      <a:b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</a:b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кондиционирование воздуха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4100" marR="6410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Times New Roman"/>
                        </a:rPr>
                        <a:t>12,0</a:t>
                      </a:r>
                    </a:p>
                  </a:txBody>
                  <a:tcPr marL="64100" marR="64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Times New Roman"/>
                        </a:rPr>
                        <a:t>7,2</a:t>
                      </a:r>
                    </a:p>
                  </a:txBody>
                  <a:tcPr marL="64100" marR="64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Times New Roman"/>
                        </a:rPr>
                        <a:t>6,6</a:t>
                      </a:r>
                    </a:p>
                  </a:txBody>
                  <a:tcPr marL="64100" marR="64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8371">
                <a:tc>
                  <a:txBody>
                    <a:bodyPr/>
                    <a:lstStyle/>
                    <a:p>
                      <a:pPr marL="90170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Водоснабжение; водоотведение, организация сбора и утилизации отходов, деятельность по ликвидации загрязнений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4100" marR="641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Times New Roman"/>
                        </a:rPr>
                        <a:t>0,5</a:t>
                      </a:r>
                    </a:p>
                  </a:txBody>
                  <a:tcPr marL="64100" marR="64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Times New Roman"/>
                        </a:rPr>
                        <a:t>0,5</a:t>
                      </a:r>
                    </a:p>
                  </a:txBody>
                  <a:tcPr marL="64100" marR="64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Times New Roman"/>
                        </a:rPr>
                        <a:t>0,5</a:t>
                      </a:r>
                    </a:p>
                  </a:txBody>
                  <a:tcPr marL="64100" marR="64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849">
                <a:tc>
                  <a:txBody>
                    <a:bodyPr/>
                    <a:lstStyle/>
                    <a:p>
                      <a:pPr marL="90170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Строительство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4100" marR="6410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Times New Roman"/>
                        </a:rPr>
                        <a:t>3,1</a:t>
                      </a:r>
                    </a:p>
                  </a:txBody>
                  <a:tcPr marL="64100" marR="64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Times New Roman"/>
                        </a:rPr>
                        <a:t>2,4</a:t>
                      </a:r>
                    </a:p>
                  </a:txBody>
                  <a:tcPr marL="64100" marR="64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Times New Roman"/>
                        </a:rPr>
                        <a:t>4,0</a:t>
                      </a:r>
                    </a:p>
                  </a:txBody>
                  <a:tcPr marL="64100" marR="64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9382">
                <a:tc>
                  <a:txBody>
                    <a:bodyPr/>
                    <a:lstStyle/>
                    <a:p>
                      <a:pPr marL="90170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Торговля оптовая и розничная; ремонт автотранспортных средств и мотоциклов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4100" marR="6410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Times New Roman"/>
                        </a:rPr>
                        <a:t>2,4</a:t>
                      </a:r>
                    </a:p>
                  </a:txBody>
                  <a:tcPr marL="64100" marR="64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Times New Roman"/>
                        </a:rPr>
                        <a:t>2,6</a:t>
                      </a:r>
                    </a:p>
                  </a:txBody>
                  <a:tcPr marL="64100" marR="64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Times New Roman"/>
                        </a:rPr>
                        <a:t>2,3</a:t>
                      </a:r>
                    </a:p>
                  </a:txBody>
                  <a:tcPr marL="64100" marR="64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849">
                <a:tc>
                  <a:txBody>
                    <a:bodyPr/>
                    <a:lstStyle/>
                    <a:p>
                      <a:pPr marL="90170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Транспортировка и хранение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4100" marR="6410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Times New Roman"/>
                        </a:rPr>
                        <a:t>8,8</a:t>
                      </a:r>
                    </a:p>
                  </a:txBody>
                  <a:tcPr marL="64100" marR="64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Times New Roman"/>
                        </a:rPr>
                        <a:t>7,0</a:t>
                      </a:r>
                    </a:p>
                  </a:txBody>
                  <a:tcPr marL="64100" marR="64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Times New Roman"/>
                        </a:rPr>
                        <a:t>7,0</a:t>
                      </a:r>
                    </a:p>
                  </a:txBody>
                  <a:tcPr marL="64100" marR="64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9698">
                <a:tc>
                  <a:txBody>
                    <a:bodyPr/>
                    <a:lstStyle/>
                    <a:p>
                      <a:pPr marL="90170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Деятельность гостиниц и предприятий </a:t>
                      </a:r>
                      <a:b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</a:b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общественного питания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4100" marR="6410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Times New Roman"/>
                        </a:rPr>
                        <a:t>0,0</a:t>
                      </a:r>
                    </a:p>
                  </a:txBody>
                  <a:tcPr marL="64100" marR="64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Times New Roman"/>
                        </a:rPr>
                        <a:t>0,0</a:t>
                      </a:r>
                    </a:p>
                  </a:txBody>
                  <a:tcPr marL="64100" marR="64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Times New Roman"/>
                        </a:rPr>
                        <a:t>0,0</a:t>
                      </a:r>
                    </a:p>
                  </a:txBody>
                  <a:tcPr marL="64100" marR="64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849">
                <a:tc>
                  <a:txBody>
                    <a:bodyPr/>
                    <a:lstStyle/>
                    <a:p>
                      <a:pPr marL="90170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+mj-lt"/>
                          <a:ea typeface="Times New Roman"/>
                        </a:rPr>
                        <a:t>Деятельность в области информации и связи</a:t>
                      </a:r>
                      <a:endParaRPr lang="ru-RU" sz="11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4100" marR="6410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Times New Roman"/>
                        </a:rPr>
                        <a:t>2,0</a:t>
                      </a:r>
                    </a:p>
                  </a:txBody>
                  <a:tcPr marL="64100" marR="64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Times New Roman"/>
                        </a:rPr>
                        <a:t>2,0</a:t>
                      </a:r>
                    </a:p>
                  </a:txBody>
                  <a:tcPr marL="64100" marR="64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Times New Roman"/>
                        </a:rPr>
                        <a:t>2,8</a:t>
                      </a:r>
                    </a:p>
                  </a:txBody>
                  <a:tcPr marL="64100" marR="64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849">
                <a:tc>
                  <a:txBody>
                    <a:bodyPr/>
                    <a:lstStyle/>
                    <a:p>
                      <a:pPr marL="90170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+mj-lt"/>
                          <a:ea typeface="Times New Roman"/>
                        </a:rPr>
                        <a:t>Деятельность финансовая и страховая</a:t>
                      </a:r>
                      <a:endParaRPr lang="ru-RU" sz="11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4100" marR="6410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Times New Roman"/>
                        </a:rPr>
                        <a:t>0,4</a:t>
                      </a:r>
                    </a:p>
                  </a:txBody>
                  <a:tcPr marL="64100" marR="64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Times New Roman"/>
                        </a:rPr>
                        <a:t>0,6</a:t>
                      </a:r>
                    </a:p>
                  </a:txBody>
                  <a:tcPr marL="64100" marR="64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Times New Roman"/>
                        </a:rPr>
                        <a:t>0,4</a:t>
                      </a:r>
                    </a:p>
                  </a:txBody>
                  <a:tcPr marL="64100" marR="64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849">
                <a:tc>
                  <a:txBody>
                    <a:bodyPr/>
                    <a:lstStyle/>
                    <a:p>
                      <a:pPr marL="90170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+mj-lt"/>
                          <a:ea typeface="Times New Roman"/>
                        </a:rPr>
                        <a:t>Деятельность по операциям с недвижимым имуществом</a:t>
                      </a:r>
                      <a:endParaRPr lang="ru-RU" sz="11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4100" marR="6410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Times New Roman"/>
                        </a:rPr>
                        <a:t>2,6</a:t>
                      </a:r>
                    </a:p>
                  </a:txBody>
                  <a:tcPr marL="64100" marR="64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Times New Roman"/>
                        </a:rPr>
                        <a:t>2,9</a:t>
                      </a:r>
                    </a:p>
                  </a:txBody>
                  <a:tcPr marL="64100" marR="64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Times New Roman"/>
                        </a:rPr>
                        <a:t>2,5</a:t>
                      </a:r>
                    </a:p>
                  </a:txBody>
                  <a:tcPr marL="64100" marR="64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849">
                <a:tc>
                  <a:txBody>
                    <a:bodyPr/>
                    <a:lstStyle/>
                    <a:p>
                      <a:pPr marL="90170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+mj-lt"/>
                          <a:ea typeface="Times New Roman"/>
                        </a:rPr>
                        <a:t>Деятельность профессиональная, научная и техническая</a:t>
                      </a:r>
                      <a:endParaRPr lang="ru-RU" sz="11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4100" marR="6410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Times New Roman"/>
                        </a:rPr>
                        <a:t>1,4</a:t>
                      </a:r>
                    </a:p>
                  </a:txBody>
                  <a:tcPr marL="64100" marR="64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Times New Roman"/>
                        </a:rPr>
                        <a:t>1,8</a:t>
                      </a:r>
                    </a:p>
                  </a:txBody>
                  <a:tcPr marL="64100" marR="64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Times New Roman"/>
                        </a:rPr>
                        <a:t>1,4</a:t>
                      </a:r>
                    </a:p>
                  </a:txBody>
                  <a:tcPr marL="64100" marR="64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9382">
                <a:tc>
                  <a:txBody>
                    <a:bodyPr/>
                    <a:lstStyle/>
                    <a:p>
                      <a:pPr marL="90170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Деятельность административная и сопутствующие дополнительные услуги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4100" marR="6410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Times New Roman"/>
                        </a:rPr>
                        <a:t>0,2</a:t>
                      </a:r>
                    </a:p>
                  </a:txBody>
                  <a:tcPr marL="64100" marR="64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Times New Roman"/>
                        </a:rPr>
                        <a:t>0,4</a:t>
                      </a:r>
                    </a:p>
                  </a:txBody>
                  <a:tcPr marL="64100" marR="64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Times New Roman"/>
                        </a:rPr>
                        <a:t>0,7</a:t>
                      </a:r>
                    </a:p>
                  </a:txBody>
                  <a:tcPr marL="64100" marR="64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9382">
                <a:tc>
                  <a:txBody>
                    <a:bodyPr/>
                    <a:lstStyle/>
                    <a:p>
                      <a:pPr marL="90170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Государственное управление и обеспечение военной безопасности; социальное обеспечение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4100" marR="6410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Times New Roman"/>
                        </a:rPr>
                        <a:t>0,6</a:t>
                      </a:r>
                    </a:p>
                  </a:txBody>
                  <a:tcPr marL="64100" marR="64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Times New Roman"/>
                        </a:rPr>
                        <a:t>1,0</a:t>
                      </a:r>
                    </a:p>
                  </a:txBody>
                  <a:tcPr marL="64100" marR="64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Times New Roman"/>
                        </a:rPr>
                        <a:t>1,0</a:t>
                      </a:r>
                    </a:p>
                  </a:txBody>
                  <a:tcPr marL="64100" marR="64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849">
                <a:tc>
                  <a:txBody>
                    <a:bodyPr/>
                    <a:lstStyle/>
                    <a:p>
                      <a:pPr marL="90170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+mj-lt"/>
                          <a:ea typeface="Times New Roman"/>
                        </a:rPr>
                        <a:t>Образование</a:t>
                      </a:r>
                      <a:endParaRPr lang="ru-RU" sz="11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4100" marR="6410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Times New Roman"/>
                        </a:rPr>
                        <a:t>1,2</a:t>
                      </a:r>
                    </a:p>
                  </a:txBody>
                  <a:tcPr marL="64100" marR="64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Times New Roman"/>
                        </a:rPr>
                        <a:t>1,9</a:t>
                      </a:r>
                    </a:p>
                  </a:txBody>
                  <a:tcPr marL="64100" marR="64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Times New Roman"/>
                        </a:rPr>
                        <a:t>1,2</a:t>
                      </a:r>
                    </a:p>
                  </a:txBody>
                  <a:tcPr marL="64100" marR="64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849">
                <a:tc>
                  <a:txBody>
                    <a:bodyPr/>
                    <a:lstStyle/>
                    <a:p>
                      <a:pPr marL="90170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+mj-lt"/>
                          <a:ea typeface="Times New Roman"/>
                        </a:rPr>
                        <a:t>Деятельность в области здравоохранения и социальных услуг</a:t>
                      </a:r>
                      <a:endParaRPr lang="ru-RU" sz="11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4100" marR="6410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Times New Roman"/>
                        </a:rPr>
                        <a:t>0,9</a:t>
                      </a:r>
                    </a:p>
                  </a:txBody>
                  <a:tcPr marL="64100" marR="64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Times New Roman"/>
                        </a:rPr>
                        <a:t>1,3</a:t>
                      </a:r>
                    </a:p>
                  </a:txBody>
                  <a:tcPr marL="64100" marR="64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Times New Roman"/>
                        </a:rPr>
                        <a:t>1,7</a:t>
                      </a:r>
                    </a:p>
                  </a:txBody>
                  <a:tcPr marL="64100" marR="64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9382">
                <a:tc>
                  <a:txBody>
                    <a:bodyPr/>
                    <a:lstStyle/>
                    <a:p>
                      <a:pPr marL="90170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+mj-lt"/>
                          <a:ea typeface="Times New Roman"/>
                        </a:rPr>
                        <a:t>Деятельность в области культуры, спорта, организации досуга и развлечений</a:t>
                      </a:r>
                      <a:endParaRPr lang="ru-RU" sz="11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4100" marR="6410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Times New Roman"/>
                        </a:rPr>
                        <a:t>0,8</a:t>
                      </a:r>
                    </a:p>
                  </a:txBody>
                  <a:tcPr marL="64100" marR="64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Times New Roman"/>
                        </a:rPr>
                        <a:t>1,5</a:t>
                      </a:r>
                    </a:p>
                  </a:txBody>
                  <a:tcPr marL="64100" marR="64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Times New Roman"/>
                        </a:rPr>
                        <a:t>0,8</a:t>
                      </a:r>
                    </a:p>
                  </a:txBody>
                  <a:tcPr marL="64100" marR="64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849">
                <a:tc>
                  <a:txBody>
                    <a:bodyPr/>
                    <a:lstStyle/>
                    <a:p>
                      <a:pPr marL="90170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j-lt"/>
                          <a:ea typeface="Times New Roman"/>
                        </a:rPr>
                        <a:t>Предоставление прочих видов услуг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4100" marR="6410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Times New Roman"/>
                        </a:rPr>
                        <a:t>0,1</a:t>
                      </a:r>
                    </a:p>
                  </a:txBody>
                  <a:tcPr marL="64100" marR="64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j-lt"/>
                          <a:ea typeface="Times New Roman"/>
                        </a:rPr>
                        <a:t>0,1</a:t>
                      </a:r>
                    </a:p>
                  </a:txBody>
                  <a:tcPr marL="64100" marR="64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j-lt"/>
                          <a:ea typeface="Times New Roman"/>
                        </a:rPr>
                        <a:t>0,1</a:t>
                      </a:r>
                    </a:p>
                  </a:txBody>
                  <a:tcPr marL="64100" marR="641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77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B180967C-98DA-B341-B190-45990DD7FF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10907" y="6314173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B5761015-71A8-434D-A45F-33D2EF1CF4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7494" y="1400375"/>
            <a:ext cx="4727575" cy="3987800"/>
          </a:xfrm>
        </p:spPr>
        <p:txBody>
          <a:bodyPr anchor="ctr" anchorCtr="0"/>
          <a:lstStyle/>
          <a:p>
            <a:r>
              <a:rPr lang="ru-RU" sz="3200" b="1" dirty="0"/>
              <a:t/>
            </a:r>
            <a:br>
              <a:rPr lang="ru-RU" sz="3200" b="1" dirty="0"/>
            </a:br>
            <a:r>
              <a:rPr lang="ru-RU" sz="4400" b="1" dirty="0"/>
              <a:t>ИНВЕСТИЦИИ</a:t>
            </a:r>
            <a:br>
              <a:rPr lang="ru-RU" sz="4400" b="1" dirty="0"/>
            </a:br>
            <a:r>
              <a:rPr lang="ru-RU" sz="4400" b="1" dirty="0"/>
              <a:t>В ОСНОВНОЙ КАПИТАЛ</a:t>
            </a:r>
            <a:endParaRPr lang="ru-RU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2B3942C-AF2A-9941-973B-2F7A0748C5C5}"/>
              </a:ext>
            </a:extLst>
          </p:cNvPr>
          <p:cNvSpPr txBox="1"/>
          <p:nvPr/>
        </p:nvSpPr>
        <p:spPr>
          <a:xfrm>
            <a:off x="5827067" y="168419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ru-RU" sz="4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14577E3-77E7-0642-A0BE-22BE0A730F5D}"/>
              </a:ext>
            </a:extLst>
          </p:cNvPr>
          <p:cNvSpPr txBox="1"/>
          <p:nvPr/>
        </p:nvSpPr>
        <p:spPr>
          <a:xfrm>
            <a:off x="5827067" y="951743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ru-RU" sz="4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131323C-2055-584D-A86B-5B9C74DDA48E}"/>
              </a:ext>
            </a:extLst>
          </p:cNvPr>
          <p:cNvSpPr txBox="1"/>
          <p:nvPr/>
        </p:nvSpPr>
        <p:spPr>
          <a:xfrm>
            <a:off x="5827067" y="1735067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ru-RU" sz="4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4CC2F8C-91BD-2042-BE4E-7A11BCA9C2AC}"/>
              </a:ext>
            </a:extLst>
          </p:cNvPr>
          <p:cNvSpPr txBox="1"/>
          <p:nvPr/>
        </p:nvSpPr>
        <p:spPr>
          <a:xfrm>
            <a:off x="5827067" y="2518391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ru-RU" sz="4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AFEEAB0-F7B3-D44F-889A-34EB548FAF78}"/>
              </a:ext>
            </a:extLst>
          </p:cNvPr>
          <p:cNvSpPr txBox="1"/>
          <p:nvPr/>
        </p:nvSpPr>
        <p:spPr>
          <a:xfrm>
            <a:off x="5827067" y="4085039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CE1E3910-F163-3C41-BC8C-4F60797C8CC1}"/>
              </a:ext>
            </a:extLst>
          </p:cNvPr>
          <p:cNvSpPr/>
          <p:nvPr/>
        </p:nvSpPr>
        <p:spPr>
          <a:xfrm>
            <a:off x="6565251" y="374200"/>
            <a:ext cx="5046744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80000"/>
              </a:lnSpc>
              <a:spcBef>
                <a:spcPts val="1335"/>
              </a:spcBef>
            </a:pPr>
            <a:r>
              <a:rPr lang="ru-RU" sz="1400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ПОНЯТИЕ ИНВЕСТИЦИЙ В ОСНОВНОЙ КАПИТАЛ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F0254615-4211-1E48-AC2F-83E3F0881460}"/>
              </a:ext>
            </a:extLst>
          </p:cNvPr>
          <p:cNvSpPr/>
          <p:nvPr/>
        </p:nvSpPr>
        <p:spPr>
          <a:xfrm>
            <a:off x="6565250" y="1167867"/>
            <a:ext cx="5626749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80000"/>
              </a:lnSpc>
              <a:spcBef>
                <a:spcPts val="1335"/>
              </a:spcBef>
            </a:pPr>
            <a:r>
              <a:rPr lang="ru-RU" sz="1400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ВИДОВАЯ СТРУКТУРА ИНВЕСТИЦИЙ В ОСНОВНОЙ КАПИТАЛ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F8CD7FF3-F4BA-904E-84C4-FEE8822C08EA}"/>
              </a:ext>
            </a:extLst>
          </p:cNvPr>
          <p:cNvSpPr/>
          <p:nvPr/>
        </p:nvSpPr>
        <p:spPr>
          <a:xfrm>
            <a:off x="6565251" y="1872069"/>
            <a:ext cx="542672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80000"/>
              </a:lnSpc>
              <a:spcBef>
                <a:spcPts val="1335"/>
              </a:spcBef>
            </a:pPr>
            <a:r>
              <a:rPr lang="ru-RU" sz="1400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 В ОСНОВНОЙ КАПИТАЛ ПО НАПРАВЛЕНИЯМ ВОСПРОИЗВОДСТВА ОСНОВНЫХ ФОНДОВ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F4C40D24-4194-E643-AEEF-5F4E10E87C3F}"/>
              </a:ext>
            </a:extLst>
          </p:cNvPr>
          <p:cNvSpPr/>
          <p:nvPr/>
        </p:nvSpPr>
        <p:spPr>
          <a:xfrm>
            <a:off x="6565251" y="2608674"/>
            <a:ext cx="542672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80000"/>
              </a:lnSpc>
              <a:spcBef>
                <a:spcPts val="1335"/>
              </a:spcBef>
            </a:pPr>
            <a:r>
              <a:rPr lang="ru-RU" sz="1400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 В ОСНОВНОЙ КАПИТАЛ ПО ВИДАМ ЭКОНОМИЧЕСКОЙ ДЕЯТЕЛЬНОСТИ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AFEEAB0-F7B3-D44F-889A-34EB548FAF78}"/>
              </a:ext>
            </a:extLst>
          </p:cNvPr>
          <p:cNvSpPr txBox="1"/>
          <p:nvPr/>
        </p:nvSpPr>
        <p:spPr>
          <a:xfrm>
            <a:off x="5827067" y="3301715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AFEEAB0-F7B3-D44F-889A-34EB548FAF78}"/>
              </a:ext>
            </a:extLst>
          </p:cNvPr>
          <p:cNvSpPr txBox="1"/>
          <p:nvPr/>
        </p:nvSpPr>
        <p:spPr>
          <a:xfrm>
            <a:off x="5827067" y="4868363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2E744A9F-B8E3-F542-9EC8-0CBB88A1D915}"/>
              </a:ext>
            </a:extLst>
          </p:cNvPr>
          <p:cNvSpPr/>
          <p:nvPr/>
        </p:nvSpPr>
        <p:spPr>
          <a:xfrm>
            <a:off x="6565250" y="4214167"/>
            <a:ext cx="5556841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80000"/>
              </a:lnSpc>
              <a:spcBef>
                <a:spcPts val="1335"/>
              </a:spcBef>
            </a:pPr>
            <a:r>
              <a:rPr lang="ru-RU" sz="1400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ИТОГОВ ПО ИНВЕСТИЦИЯМ </a:t>
            </a:r>
            <a:br>
              <a:rPr lang="ru-RU" sz="1400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ОСНОВНОЙ КАПИТАЛ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F4C40D24-4194-E643-AEEF-5F4E10E87C3F}"/>
              </a:ext>
            </a:extLst>
          </p:cNvPr>
          <p:cNvSpPr/>
          <p:nvPr/>
        </p:nvSpPr>
        <p:spPr>
          <a:xfrm>
            <a:off x="6565250" y="3456941"/>
            <a:ext cx="5355505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80000"/>
              </a:lnSpc>
              <a:spcBef>
                <a:spcPts val="1335"/>
              </a:spcBef>
            </a:pPr>
            <a:r>
              <a:rPr lang="ru-RU" sz="1400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 В ОСНОВНОЙ КАПИТАЛ ПО ИСТОЧНИКАМ ФИНАНСИРОВАНИЯ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F0254615-4211-1E48-AC2F-83E3F0881460}"/>
              </a:ext>
            </a:extLst>
          </p:cNvPr>
          <p:cNvSpPr/>
          <p:nvPr/>
        </p:nvSpPr>
        <p:spPr>
          <a:xfrm>
            <a:off x="6565251" y="5001916"/>
            <a:ext cx="4694207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РАЗМЕЩЕНИЕ ИНФОРМАЦИИ НА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ОФИЦИАЛЬНОМ </a:t>
            </a: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ИНТЕРНЕТ-ПОРТАЛЕ </a:t>
            </a:r>
            <a:r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РОССТАТА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CE1E3910-F163-3C41-BC8C-4F60797C8CC1}"/>
              </a:ext>
            </a:extLst>
          </p:cNvPr>
          <p:cNvSpPr/>
          <p:nvPr/>
        </p:nvSpPr>
        <p:spPr>
          <a:xfrm>
            <a:off x="6565251" y="5623846"/>
            <a:ext cx="4826999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РЕГЛАМЕНТ ОЦЕНКИ, КОРРЕКТИРОВКИ </a:t>
            </a:r>
            <a:b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ПУБЛИКАЦИИ ДАННЫХ СТАТИСТИЧЕСКОГО НАБЛЮДЕНИЯ ЗА ИНВЕСТИЦИЯМИ В ОСНОВНОЙ КАПИТАЛ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AFEEAB0-F7B3-D44F-889A-34EB548FAF78}"/>
              </a:ext>
            </a:extLst>
          </p:cNvPr>
          <p:cNvSpPr txBox="1"/>
          <p:nvPr/>
        </p:nvSpPr>
        <p:spPr>
          <a:xfrm>
            <a:off x="5827067" y="5651684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633563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233620" y="616546"/>
            <a:ext cx="13294959" cy="92309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b="1" spc="-70" dirty="0"/>
              <a:t>СТРУКТУРА ИНВЕСТИЦИЙ В ОСНОВНОЙ КАПИТАЛ</a:t>
            </a:r>
            <a:r>
              <a:rPr lang="en-US" b="1" spc="-70" dirty="0"/>
              <a:t> </a:t>
            </a:r>
            <a:r>
              <a:rPr lang="ru-RU" b="1" spc="-70" dirty="0" smtClean="0"/>
              <a:t/>
            </a:r>
            <a:br>
              <a:rPr lang="ru-RU" b="1" spc="-70" dirty="0" smtClean="0"/>
            </a:br>
            <a:r>
              <a:rPr lang="ru-RU" b="1" spc="-70" dirty="0" smtClean="0"/>
              <a:t>ПО </a:t>
            </a:r>
            <a:r>
              <a:rPr lang="ru-RU" b="1" spc="-70" dirty="0"/>
              <a:t>ИСТОЧНИКАМ ФИНАНСИРОВАНИЯ</a:t>
            </a:r>
            <a:br>
              <a:rPr lang="ru-RU" b="1" spc="-70" dirty="0"/>
            </a:br>
            <a:endParaRPr lang="ru-RU" b="1" spc="-70" dirty="0"/>
          </a:p>
        </p:txBody>
      </p:sp>
      <p:sp>
        <p:nvSpPr>
          <p:cNvPr id="48" name="Номер слайда 1">
            <a:extLst>
              <a:ext uri="{FF2B5EF4-FFF2-40B4-BE49-F238E27FC236}">
                <a16:creationId xmlns="" xmlns:a16="http://schemas.microsoft.com/office/drawing/2014/main" id="{A33732C4-A80A-470B-A085-6C7788A8B5E0}"/>
              </a:ext>
            </a:extLst>
          </p:cNvPr>
          <p:cNvSpPr txBox="1">
            <a:spLocks/>
          </p:cNvSpPr>
          <p:nvPr/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B81EEA-DF2A-1C47-9781-44818CAE4220}" type="slidenum">
              <a:rPr lang="ru-RU" smtClean="0"/>
              <a:pPr/>
              <a:t>20</a:t>
            </a:fld>
            <a:endParaRPr lang="ru-RU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="" xmlns:a16="http://schemas.microsoft.com/office/drawing/2014/main" id="{D8EBE392-6046-45C0-AF17-0C426ECC1E29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0" name="object 16">
              <a:extLst>
                <a:ext uri="{FF2B5EF4-FFF2-40B4-BE49-F238E27FC236}">
                  <a16:creationId xmlns="" xmlns:a16="http://schemas.microsoft.com/office/drawing/2014/main" id="{AEF96E68-B97E-4788-8EC9-574CEB5785C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17">
              <a:extLst>
                <a:ext uri="{FF2B5EF4-FFF2-40B4-BE49-F238E27FC236}">
                  <a16:creationId xmlns="" xmlns:a16="http://schemas.microsoft.com/office/drawing/2014/main" id="{C9B95776-2CB6-47C8-A784-1270F4E57EC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ECFB082-5CCF-4EF5-BC4E-DBD24736BCC1}"/>
              </a:ext>
            </a:extLst>
          </p:cNvPr>
          <p:cNvSpPr/>
          <p:nvPr/>
        </p:nvSpPr>
        <p:spPr>
          <a:xfrm>
            <a:off x="924352" y="1642473"/>
            <a:ext cx="4717279" cy="4603794"/>
          </a:xfrm>
          <a:prstGeom prst="rect">
            <a:avLst/>
          </a:prstGeom>
          <a:noFill/>
          <a:ln w="3810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C969EBA1-78AC-43A7-A4EB-5A752AA134AC}"/>
              </a:ext>
            </a:extLst>
          </p:cNvPr>
          <p:cNvSpPr/>
          <p:nvPr/>
        </p:nvSpPr>
        <p:spPr>
          <a:xfrm>
            <a:off x="6400800" y="1634278"/>
            <a:ext cx="4717279" cy="4603794"/>
          </a:xfrm>
          <a:prstGeom prst="rect">
            <a:avLst/>
          </a:prstGeom>
          <a:noFill/>
          <a:ln w="3810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BA8A400B-9695-4E47-B39E-D1E2C5BD469A}"/>
              </a:ext>
            </a:extLst>
          </p:cNvPr>
          <p:cNvSpPr txBox="1"/>
          <p:nvPr/>
        </p:nvSpPr>
        <p:spPr>
          <a:xfrm>
            <a:off x="1716707" y="1767696"/>
            <a:ext cx="31325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Собственные средства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D066DA4F-B297-424A-BE7D-C553ABBA7ABC}"/>
              </a:ext>
            </a:extLst>
          </p:cNvPr>
          <p:cNvSpPr txBox="1"/>
          <p:nvPr/>
        </p:nvSpPr>
        <p:spPr>
          <a:xfrm>
            <a:off x="1451709" y="2484813"/>
            <a:ext cx="42839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Прибыль, остающаяся в распоряжении организаций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1BD6EB7A-851B-47EF-B39C-DBBF8F16F946}"/>
              </a:ext>
            </a:extLst>
          </p:cNvPr>
          <p:cNvSpPr txBox="1"/>
          <p:nvPr/>
        </p:nvSpPr>
        <p:spPr>
          <a:xfrm>
            <a:off x="1451709" y="3186017"/>
            <a:ext cx="45484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Средства резервных фондов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7107B70-EC5B-4F88-B281-CB56DC94D4DB}"/>
              </a:ext>
            </a:extLst>
          </p:cNvPr>
          <p:cNvSpPr txBox="1"/>
          <p:nvPr/>
        </p:nvSpPr>
        <p:spPr>
          <a:xfrm>
            <a:off x="1451709" y="3671778"/>
            <a:ext cx="379688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Вклады учредителей в уставный капитал организации, направленные </a:t>
            </a:r>
            <a:br>
              <a:rPr lang="ru-RU" dirty="0"/>
            </a:br>
            <a:r>
              <a:rPr lang="ru-RU" dirty="0"/>
              <a:t>на инвестирование в основной капитал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51433F30-645B-44CC-8370-5786B741A5CF}"/>
              </a:ext>
            </a:extLst>
          </p:cNvPr>
          <p:cNvSpPr txBox="1"/>
          <p:nvPr/>
        </p:nvSpPr>
        <p:spPr>
          <a:xfrm>
            <a:off x="1451709" y="4588427"/>
            <a:ext cx="366863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Средства, выплачиваемые органами страхования в виде возмещения потерь от аварий, стихийных бедствий</a:t>
            </a:r>
          </a:p>
        </p:txBody>
      </p:sp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6BFBE6CC-8415-4F0D-815C-5C1C1582631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88117" y="2545466"/>
            <a:ext cx="307489" cy="307777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B7F3E99D-BAD8-455C-BF88-A74EDA1842D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88117" y="3194830"/>
            <a:ext cx="307489" cy="30777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1D7B15D6-D532-4ED9-8286-05C494B45C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88117" y="3910195"/>
            <a:ext cx="307489" cy="30777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8353909C-0A3C-4D8E-8316-28DF37B5826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88117" y="4863692"/>
            <a:ext cx="307489" cy="307777"/>
          </a:xfrm>
          <a:prstGeom prst="rect">
            <a:avLst/>
          </a:prstGeom>
        </p:spPr>
      </p:pic>
      <p:cxnSp>
        <p:nvCxnSpPr>
          <p:cNvPr id="74" name="Прямая соединительная линия 73">
            <a:extLst>
              <a:ext uri="{FF2B5EF4-FFF2-40B4-BE49-F238E27FC236}">
                <a16:creationId xmlns="" xmlns:a16="http://schemas.microsoft.com/office/drawing/2014/main" id="{E19A30EE-77F7-4A42-9F9B-98ABE19E813E}"/>
              </a:ext>
            </a:extLst>
          </p:cNvPr>
          <p:cNvCxnSpPr>
            <a:cxnSpLocks/>
          </p:cNvCxnSpPr>
          <p:nvPr/>
        </p:nvCxnSpPr>
        <p:spPr>
          <a:xfrm>
            <a:off x="1495606" y="2182719"/>
            <a:ext cx="3816000" cy="0"/>
          </a:xfrm>
          <a:prstGeom prst="line">
            <a:avLst/>
          </a:prstGeom>
          <a:ln w="12700">
            <a:solidFill>
              <a:srgbClr val="33428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77D3BBB1-34EE-491D-BD0E-A33CFB6F65D0}"/>
              </a:ext>
            </a:extLst>
          </p:cNvPr>
          <p:cNvSpPr txBox="1"/>
          <p:nvPr/>
        </p:nvSpPr>
        <p:spPr>
          <a:xfrm>
            <a:off x="7159968" y="1741155"/>
            <a:ext cx="33176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Привлеченные средства</a:t>
            </a:r>
          </a:p>
        </p:txBody>
      </p:sp>
      <p:cxnSp>
        <p:nvCxnSpPr>
          <p:cNvPr id="76" name="Прямая соединительная линия 75">
            <a:extLst>
              <a:ext uri="{FF2B5EF4-FFF2-40B4-BE49-F238E27FC236}">
                <a16:creationId xmlns="" xmlns:a16="http://schemas.microsoft.com/office/drawing/2014/main" id="{83DAEDDF-00A0-41CB-9AB5-58B336AE040A}"/>
              </a:ext>
            </a:extLst>
          </p:cNvPr>
          <p:cNvCxnSpPr>
            <a:cxnSpLocks/>
          </p:cNvCxnSpPr>
          <p:nvPr/>
        </p:nvCxnSpPr>
        <p:spPr>
          <a:xfrm>
            <a:off x="6910809" y="2143447"/>
            <a:ext cx="3816000" cy="0"/>
          </a:xfrm>
          <a:prstGeom prst="line">
            <a:avLst/>
          </a:prstGeom>
          <a:ln w="12700">
            <a:solidFill>
              <a:srgbClr val="33428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88485105-4D6A-48CD-877D-ED2400F91B82}"/>
              </a:ext>
            </a:extLst>
          </p:cNvPr>
          <p:cNvSpPr txBox="1"/>
          <p:nvPr/>
        </p:nvSpPr>
        <p:spPr>
          <a:xfrm>
            <a:off x="7159968" y="2448996"/>
            <a:ext cx="67639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Кредиты банков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115A1E15-F1BD-4C3D-8565-0C656C8F7842}"/>
              </a:ext>
            </a:extLst>
          </p:cNvPr>
          <p:cNvSpPr txBox="1"/>
          <p:nvPr/>
        </p:nvSpPr>
        <p:spPr>
          <a:xfrm>
            <a:off x="7159968" y="2847401"/>
            <a:ext cx="67639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Заемные средства других организаций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39BC4F90-91AD-41AF-8007-C6F4F4A00D73}"/>
              </a:ext>
            </a:extLst>
          </p:cNvPr>
          <p:cNvSpPr txBox="1"/>
          <p:nvPr/>
        </p:nvSpPr>
        <p:spPr>
          <a:xfrm>
            <a:off x="7159968" y="3245806"/>
            <a:ext cx="67639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Инвестиции из-за рубежа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3CFAE28F-FE86-4D9D-9AC3-D92560FD62C3}"/>
              </a:ext>
            </a:extLst>
          </p:cNvPr>
          <p:cNvSpPr txBox="1"/>
          <p:nvPr/>
        </p:nvSpPr>
        <p:spPr>
          <a:xfrm>
            <a:off x="7159968" y="3644211"/>
            <a:ext cx="67639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Бюджетные средства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D7C5FD09-8BB6-4418-B8CB-85A3074266D9}"/>
              </a:ext>
            </a:extLst>
          </p:cNvPr>
          <p:cNvSpPr txBox="1"/>
          <p:nvPr/>
        </p:nvSpPr>
        <p:spPr>
          <a:xfrm>
            <a:off x="7159968" y="4042616"/>
            <a:ext cx="395055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Средства государственных внебюджетных фондов (Пенсионного, социального </a:t>
            </a:r>
            <a:br>
              <a:rPr lang="ru-RU" dirty="0"/>
            </a:br>
            <a:r>
              <a:rPr lang="ru-RU" dirty="0"/>
              <a:t>и обязательного медицинского страхования)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470081BA-6580-4AB2-95F8-30730E056163}"/>
              </a:ext>
            </a:extLst>
          </p:cNvPr>
          <p:cNvSpPr txBox="1"/>
          <p:nvPr/>
        </p:nvSpPr>
        <p:spPr>
          <a:xfrm>
            <a:off x="7159968" y="4871908"/>
            <a:ext cx="4232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Средства организаций и населения, привлеченные для долевого строительства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6FECFE8A-C177-446C-80F8-E24358EE7494}"/>
              </a:ext>
            </a:extLst>
          </p:cNvPr>
          <p:cNvSpPr txBox="1"/>
          <p:nvPr/>
        </p:nvSpPr>
        <p:spPr>
          <a:xfrm>
            <a:off x="7159968" y="5485758"/>
            <a:ext cx="47172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Прочие привлеченные средства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D20A8051-3C4F-4C10-8880-1283CAE3763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27170" y="2453996"/>
            <a:ext cx="307489" cy="307777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0CAB60E2-5C6D-4CC8-9445-6FBDCA40C6F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27170" y="2848192"/>
            <a:ext cx="307489" cy="307777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33434892-8F2A-4528-9F44-795DDCAAEE4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27170" y="3259485"/>
            <a:ext cx="307489" cy="307777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AB49DA69-E81A-424D-8C97-6F840726EC2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27170" y="3636593"/>
            <a:ext cx="307489" cy="307777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F4E212D9-B220-42F9-AE2A-87F2E73A4B1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27170" y="4244435"/>
            <a:ext cx="307489" cy="307777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97C41073-D73A-48F4-8D6E-7A98ACF5B29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27170" y="4954828"/>
            <a:ext cx="307489" cy="307777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D0FD675C-D21D-4B41-8820-F0A2A36645B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27170" y="5477212"/>
            <a:ext cx="307489" cy="30777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3FF80419-4A48-4606-8518-1E89CCADF0C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50544" y="5327091"/>
            <a:ext cx="739590" cy="738665"/>
          </a:xfrm>
          <a:prstGeom prst="rect">
            <a:avLst/>
          </a:prstGeom>
        </p:spPr>
      </p:pic>
      <p:sp>
        <p:nvSpPr>
          <p:cNvPr id="28" name="Овал 27">
            <a:extLst>
              <a:ext uri="{FF2B5EF4-FFF2-40B4-BE49-F238E27FC236}">
                <a16:creationId xmlns="" xmlns:a16="http://schemas.microsoft.com/office/drawing/2014/main" id="{CE0BC421-07EC-4BE3-8D86-41032101D59E}"/>
              </a:ext>
            </a:extLst>
          </p:cNvPr>
          <p:cNvSpPr/>
          <p:nvPr/>
        </p:nvSpPr>
        <p:spPr>
          <a:xfrm>
            <a:off x="5017789" y="5408165"/>
            <a:ext cx="189486" cy="193822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1" name="Рисунок 90" descr="Рубль">
            <a:extLst>
              <a:ext uri="{FF2B5EF4-FFF2-40B4-BE49-F238E27FC236}">
                <a16:creationId xmlns="" xmlns:a16="http://schemas.microsoft.com/office/drawing/2014/main" id="{930CE222-DFEF-4611-B079-DD14F3AB34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23672" y="5408165"/>
            <a:ext cx="208912" cy="208912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="" xmlns:a16="http://schemas.microsoft.com/office/drawing/2014/main" id="{0D8B4E3E-909A-442A-BA95-C3AE5111E22E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39" name="object 9">
              <a:extLst>
                <a:ext uri="{FF2B5EF4-FFF2-40B4-BE49-F238E27FC236}">
                  <a16:creationId xmlns="" xmlns:a16="http://schemas.microsoft.com/office/drawing/2014/main" id="{BC8DF86E-8198-4FCB-8F6E-8C9ADB041D73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11">
              <a:extLst>
                <a:ext uri="{FF2B5EF4-FFF2-40B4-BE49-F238E27FC236}">
                  <a16:creationId xmlns="" xmlns:a16="http://schemas.microsoft.com/office/drawing/2014/main" id="{7145D438-F8FB-4192-A4F6-91BF1FE5505C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1F497D"/>
                </a:solidFill>
                <a:ea typeface="Calibri"/>
                <a:cs typeface="Times New Roman"/>
              </a:rPr>
              <a:t>ПЕРМЬСТАТ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1628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276350" y="184712"/>
            <a:ext cx="9377666" cy="380000"/>
            <a:chOff x="1816708" y="4280406"/>
            <a:chExt cx="29576027" cy="380000"/>
          </a:xfrm>
        </p:grpSpPr>
        <p:sp>
          <p:nvSpPr>
            <p:cNvPr id="7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816708" y="4332539"/>
              <a:ext cx="4517733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8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>
              <a:off x="6312024" y="4324369"/>
              <a:ext cx="25080711" cy="33603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6262727" y="4280406"/>
              <a:ext cx="501958" cy="103714"/>
              <a:chOff x="2667374" y="2712291"/>
              <a:chExt cx="501958" cy="103714"/>
            </a:xfrm>
          </p:grpSpPr>
          <p:sp>
            <p:nvSpPr>
              <p:cNvPr id="10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90" y="2712291"/>
                <a:ext cx="43024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2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1F497D"/>
                </a:solidFill>
                <a:ea typeface="Calibri"/>
                <a:cs typeface="Times New Roman"/>
              </a:rPr>
              <a:t>ПЕРМЬСТАТ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1093788"/>
            <a:ext cx="830897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Текст 2"/>
          <p:cNvSpPr>
            <a:spLocks noGrp="1"/>
          </p:cNvSpPr>
          <p:nvPr>
            <p:ph type="body" sz="quarter" idx="10"/>
          </p:nvPr>
        </p:nvSpPr>
        <p:spPr>
          <a:xfrm>
            <a:off x="361507" y="243266"/>
            <a:ext cx="11908800" cy="1659963"/>
          </a:xfrm>
        </p:spPr>
        <p:txBody>
          <a:bodyPr/>
          <a:lstStyle/>
          <a:p>
            <a:pPr lvl="0" algn="ctr">
              <a:spcBef>
                <a:spcPts val="0"/>
              </a:spcBef>
            </a:pPr>
            <a:r>
              <a:rPr lang="ru-RU" b="1" dirty="0" smtClean="0"/>
              <a:t>СТРУКТУРА ИНВЕСТИЦИЙ </a:t>
            </a:r>
            <a:r>
              <a:rPr lang="ru-RU" b="1" dirty="0"/>
              <a:t>В ОСНОВНОЙ КАПИТАЛ </a:t>
            </a:r>
            <a:endParaRPr lang="ru-RU" b="1" dirty="0" smtClean="0"/>
          </a:p>
          <a:p>
            <a:pPr lvl="0" algn="ctr">
              <a:spcBef>
                <a:spcPts val="0"/>
              </a:spcBef>
            </a:pPr>
            <a:r>
              <a:rPr lang="ru-RU" b="1" dirty="0" smtClean="0"/>
              <a:t>ПО </a:t>
            </a:r>
            <a:r>
              <a:rPr lang="ru-RU" b="1" dirty="0"/>
              <a:t>ПЕРМСКОМУ КРАЮ </a:t>
            </a:r>
            <a:br>
              <a:rPr lang="ru-RU" b="1" dirty="0"/>
            </a:br>
            <a:r>
              <a:rPr lang="ru-RU" b="1" dirty="0"/>
              <a:t>по </a:t>
            </a:r>
            <a:r>
              <a:rPr lang="ru-RU" b="1" dirty="0" smtClean="0"/>
              <a:t>источникам финансирования</a:t>
            </a:r>
            <a:r>
              <a:rPr lang="ru-RU" sz="2300" b="1" baseline="30000" dirty="0" smtClean="0">
                <a:ea typeface="Times New Roman"/>
              </a:rPr>
              <a:t>1)</a:t>
            </a:r>
            <a:endParaRPr lang="ru-RU" sz="3200" b="1" baseline="30000" dirty="0" smtClean="0">
              <a:ea typeface="Times New Roman"/>
            </a:endParaRPr>
          </a:p>
          <a:p>
            <a:pPr lvl="0" algn="ctr">
              <a:spcBef>
                <a:spcPts val="0"/>
              </a:spcBef>
            </a:pPr>
            <a:r>
              <a:rPr lang="ru-RU" sz="3200" b="1" baseline="30000" dirty="0" smtClean="0"/>
              <a:t>(в процентах к итогу)</a:t>
            </a:r>
            <a:endParaRPr lang="ru-RU" sz="3200" b="1" dirty="0" smtClean="0"/>
          </a:p>
          <a:p>
            <a:pPr lvl="0" algn="ctr">
              <a:spcBef>
                <a:spcPts val="600"/>
              </a:spcBef>
            </a:pPr>
            <a:endParaRPr lang="ru-RU" b="1" dirty="0"/>
          </a:p>
          <a:p>
            <a:pPr lvl="0" algn="ctr"/>
            <a:endParaRPr lang="ru-RU" b="1" dirty="0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363014326"/>
              </p:ext>
            </p:extLst>
          </p:nvPr>
        </p:nvGraphicFramePr>
        <p:xfrm>
          <a:off x="755830" y="1689941"/>
          <a:ext cx="10361611" cy="4281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031358" y="1358651"/>
            <a:ext cx="45719" cy="225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%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BF70A226-A926-476F-A5EB-BD33DD72B84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03536" y="5020436"/>
            <a:ext cx="1487553" cy="148755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893135" y="5475768"/>
            <a:ext cx="6736828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___________________________________________________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aseline="30000" dirty="0">
                <a:latin typeface="Times New Roman"/>
                <a:ea typeface="Times New Roman"/>
              </a:rPr>
              <a:t> </a:t>
            </a:r>
            <a:r>
              <a:rPr lang="ru-RU" sz="1600" dirty="0">
                <a:ea typeface="Times New Roman"/>
              </a:rPr>
              <a:t>Без субъектов малого предпринимательства и объема инвестиций, не наблюдаемых прямыми статистическими </a:t>
            </a:r>
            <a:r>
              <a:rPr lang="ru-RU" sz="1600" dirty="0" smtClean="0">
                <a:ea typeface="Times New Roman"/>
              </a:rPr>
              <a:t>методами.</a:t>
            </a:r>
            <a:endParaRPr lang="ru-RU" sz="1600" dirty="0">
              <a:effectLst/>
              <a:latin typeface="+mj-lt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344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233621" y="616546"/>
            <a:ext cx="12021048" cy="92309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b="1" spc="-70" dirty="0"/>
              <a:t>ФОРМИРОВАНИЕ ИТОГОВ ПО ИНВЕСТИЦИЯМ </a:t>
            </a:r>
            <a:endParaRPr lang="ru-RU" b="1" spc="-70" dirty="0" smtClean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b="1" spc="-70" dirty="0" smtClean="0"/>
              <a:t>В </a:t>
            </a:r>
            <a:r>
              <a:rPr lang="ru-RU" b="1" spc="-70" dirty="0"/>
              <a:t>ОСНОВНОЙ КАПИТАЛ </a:t>
            </a:r>
            <a:br>
              <a:rPr lang="ru-RU" b="1" spc="-70" dirty="0"/>
            </a:br>
            <a:endParaRPr lang="ru-RU" b="1" spc="-70" dirty="0"/>
          </a:p>
        </p:txBody>
      </p:sp>
      <p:sp>
        <p:nvSpPr>
          <p:cNvPr id="48" name="Номер слайда 1">
            <a:extLst>
              <a:ext uri="{FF2B5EF4-FFF2-40B4-BE49-F238E27FC236}">
                <a16:creationId xmlns="" xmlns:a16="http://schemas.microsoft.com/office/drawing/2014/main" id="{A33732C4-A80A-470B-A085-6C7788A8B5E0}"/>
              </a:ext>
            </a:extLst>
          </p:cNvPr>
          <p:cNvSpPr txBox="1">
            <a:spLocks/>
          </p:cNvSpPr>
          <p:nvPr/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B81EEA-DF2A-1C47-9781-44818CAE4220}" type="slidenum">
              <a:rPr lang="ru-RU" smtClean="0"/>
              <a:pPr/>
              <a:t>22</a:t>
            </a:fld>
            <a:endParaRPr lang="ru-RU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="" xmlns:a16="http://schemas.microsoft.com/office/drawing/2014/main" id="{D8EBE392-6046-45C0-AF17-0C426ECC1E29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0" name="object 16">
              <a:extLst>
                <a:ext uri="{FF2B5EF4-FFF2-40B4-BE49-F238E27FC236}">
                  <a16:creationId xmlns="" xmlns:a16="http://schemas.microsoft.com/office/drawing/2014/main" id="{AEF96E68-B97E-4788-8EC9-574CEB5785C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17">
              <a:extLst>
                <a:ext uri="{FF2B5EF4-FFF2-40B4-BE49-F238E27FC236}">
                  <a16:creationId xmlns="" xmlns:a16="http://schemas.microsoft.com/office/drawing/2014/main" id="{C9B95776-2CB6-47C8-A784-1270F4E57EC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A60D2933-A6F1-49E7-A48E-00D57AD8D3E7}"/>
              </a:ext>
            </a:extLst>
          </p:cNvPr>
          <p:cNvSpPr/>
          <p:nvPr/>
        </p:nvSpPr>
        <p:spPr>
          <a:xfrm>
            <a:off x="612475" y="1753758"/>
            <a:ext cx="4455181" cy="4487696"/>
          </a:xfrm>
          <a:prstGeom prst="rect">
            <a:avLst/>
          </a:prstGeom>
          <a:noFill/>
          <a:ln w="3810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Текст 3">
            <a:extLst>
              <a:ext uri="{FF2B5EF4-FFF2-40B4-BE49-F238E27FC236}">
                <a16:creationId xmlns="" xmlns:a16="http://schemas.microsoft.com/office/drawing/2014/main" id="{2410E04C-AD9F-4F86-9131-431DE87D656A}"/>
              </a:ext>
            </a:extLst>
          </p:cNvPr>
          <p:cNvSpPr txBox="1">
            <a:spLocks/>
          </p:cNvSpPr>
          <p:nvPr/>
        </p:nvSpPr>
        <p:spPr>
          <a:xfrm>
            <a:off x="776378" y="2088194"/>
            <a:ext cx="4206132" cy="4172291"/>
          </a:xfrm>
          <a:ln w="28575">
            <a:solidFill>
              <a:srgbClr val="C000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объема инвестиций в основной капитал с учетом деятельности, не наблюдаемой прямыми статистическими методами, осуществляется </a:t>
            </a:r>
            <a:br>
              <a:rPr lang="ru-RU" sz="18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региональном уровне комбинированным методом, основанным на сочетании данных прямого статистического наблюдения, информации административных источников </a:t>
            </a:r>
            <a:br>
              <a:rPr lang="ru-RU" sz="18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экономических расчетов деятельности, не наблюдаемой прямыми статистическими методами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3381F0DF-70A4-4A2B-869A-E812A92B394E}"/>
              </a:ext>
            </a:extLst>
          </p:cNvPr>
          <p:cNvSpPr/>
          <p:nvPr/>
        </p:nvSpPr>
        <p:spPr>
          <a:xfrm>
            <a:off x="6059308" y="1539639"/>
            <a:ext cx="535631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деятельности, не наблюдаемой прямыми статистическими методами, в части инвестиций в основной капитал относятся: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45D13C9C-DD60-4CB1-A751-CE3E9287D8C9}"/>
              </a:ext>
            </a:extLst>
          </p:cNvPr>
          <p:cNvSpPr txBox="1"/>
          <p:nvPr/>
        </p:nvSpPr>
        <p:spPr>
          <a:xfrm>
            <a:off x="5925949" y="2726070"/>
            <a:ext cx="61281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занижение данных о фактических размерах инвестиций с целью уклонения от уплаты налогов или по другим причинам;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48583314-4C57-48E8-92D8-A2D31CE2C5FD}"/>
              </a:ext>
            </a:extLst>
          </p:cNvPr>
          <p:cNvSpPr txBox="1"/>
          <p:nvPr/>
        </p:nvSpPr>
        <p:spPr>
          <a:xfrm>
            <a:off x="5925949" y="3363374"/>
            <a:ext cx="612815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/>
              <a:t>затраты населения на строительство индивидуальных жилых и садовых домов и хозяйственных построек на садовых земельных участках, не представляющих данные в статистические органы;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43F7DFA9-C32E-4C8E-945D-2C330B9ADBB0}"/>
              </a:ext>
            </a:extLst>
          </p:cNvPr>
          <p:cNvSpPr txBox="1"/>
          <p:nvPr/>
        </p:nvSpPr>
        <p:spPr>
          <a:xfrm>
            <a:off x="5925949" y="4306791"/>
            <a:ext cx="612815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/>
              <a:t>приобретение машин, оборудования, транспортных средств для предпринимательской деятельности индивидуальными предпринимателями без образования юридического лица, приобретение сельскохозяйственной техники, формирование основного стада, насаждение и выращивание многолетних культур домашними хозяйствами, не представляющими данные в статистические органы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7A0FD9AF-6629-4D1D-B19C-6E612912EA22}"/>
              </a:ext>
            </a:extLst>
          </p:cNvPr>
          <p:cNvCxnSpPr/>
          <p:nvPr/>
        </p:nvCxnSpPr>
        <p:spPr>
          <a:xfrm>
            <a:off x="5645791" y="3296262"/>
            <a:ext cx="6231821" cy="0"/>
          </a:xfrm>
          <a:prstGeom prst="line">
            <a:avLst/>
          </a:prstGeom>
          <a:ln w="12700">
            <a:solidFill>
              <a:srgbClr val="33428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="" xmlns:a16="http://schemas.microsoft.com/office/drawing/2014/main" id="{78C3329D-3403-4CA6-8D07-7437C23EB360}"/>
              </a:ext>
            </a:extLst>
          </p:cNvPr>
          <p:cNvCxnSpPr/>
          <p:nvPr/>
        </p:nvCxnSpPr>
        <p:spPr>
          <a:xfrm>
            <a:off x="5621554" y="4182117"/>
            <a:ext cx="6231821" cy="0"/>
          </a:xfrm>
          <a:prstGeom prst="line">
            <a:avLst/>
          </a:prstGeom>
          <a:ln w="12700">
            <a:solidFill>
              <a:srgbClr val="33428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2E3E8C5C-251B-483D-B33A-62BE0A8B931A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16" name="object 9">
              <a:extLst>
                <a:ext uri="{FF2B5EF4-FFF2-40B4-BE49-F238E27FC236}">
                  <a16:creationId xmlns="" xmlns:a16="http://schemas.microsoft.com/office/drawing/2014/main" id="{018A3DAD-D221-4AB0-BA9F-79DC69D2FD47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1">
              <a:extLst>
                <a:ext uri="{FF2B5EF4-FFF2-40B4-BE49-F238E27FC236}">
                  <a16:creationId xmlns="" xmlns:a16="http://schemas.microsoft.com/office/drawing/2014/main" id="{08DFF101-1459-4837-8FCB-14DA6FB3D7F5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1F497D"/>
                </a:solidFill>
                <a:ea typeface="Calibri"/>
                <a:cs typeface="Times New Roman"/>
              </a:rPr>
              <a:t>ПЕРМЬСТАТ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2799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233621" y="616546"/>
            <a:ext cx="12021048" cy="92309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b="1" spc="-70" dirty="0"/>
              <a:t>ФОРМИРОВАНИЕ ИТОГОВ ПО ИНВЕСТИЦИЯМ </a:t>
            </a:r>
            <a:r>
              <a:rPr lang="ru-RU" b="1" spc="-70" dirty="0" smtClean="0"/>
              <a:t/>
            </a:r>
            <a:br>
              <a:rPr lang="ru-RU" b="1" spc="-70" dirty="0" smtClean="0"/>
            </a:br>
            <a:r>
              <a:rPr lang="ru-RU" b="1" spc="-70" dirty="0" smtClean="0"/>
              <a:t>В </a:t>
            </a:r>
            <a:r>
              <a:rPr lang="ru-RU" b="1" spc="-70" dirty="0"/>
              <a:t>ОСНОВНОЙ КАПИТАЛ </a:t>
            </a:r>
            <a:br>
              <a:rPr lang="ru-RU" b="1" spc="-70" dirty="0"/>
            </a:br>
            <a:endParaRPr lang="ru-RU" b="1" spc="-70" dirty="0"/>
          </a:p>
        </p:txBody>
      </p:sp>
      <p:sp>
        <p:nvSpPr>
          <p:cNvPr id="48" name="Номер слайда 1">
            <a:extLst>
              <a:ext uri="{FF2B5EF4-FFF2-40B4-BE49-F238E27FC236}">
                <a16:creationId xmlns="" xmlns:a16="http://schemas.microsoft.com/office/drawing/2014/main" id="{A33732C4-A80A-470B-A085-6C7788A8B5E0}"/>
              </a:ext>
            </a:extLst>
          </p:cNvPr>
          <p:cNvSpPr txBox="1">
            <a:spLocks/>
          </p:cNvSpPr>
          <p:nvPr/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B81EEA-DF2A-1C47-9781-44818CAE4220}" type="slidenum">
              <a:rPr lang="ru-RU" smtClean="0"/>
              <a:pPr/>
              <a:t>23</a:t>
            </a:fld>
            <a:endParaRPr lang="ru-RU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="" xmlns:a16="http://schemas.microsoft.com/office/drawing/2014/main" id="{D8EBE392-6046-45C0-AF17-0C426ECC1E29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0" name="object 16">
              <a:extLst>
                <a:ext uri="{FF2B5EF4-FFF2-40B4-BE49-F238E27FC236}">
                  <a16:creationId xmlns="" xmlns:a16="http://schemas.microsoft.com/office/drawing/2014/main" id="{AEF96E68-B97E-4788-8EC9-574CEB5785C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17">
              <a:extLst>
                <a:ext uri="{FF2B5EF4-FFF2-40B4-BE49-F238E27FC236}">
                  <a16:creationId xmlns="" xmlns:a16="http://schemas.microsoft.com/office/drawing/2014/main" id="{C9B95776-2CB6-47C8-A784-1270F4E57EC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FCE1E06-01CB-4F7E-9D74-FECF13FE7ACF}"/>
              </a:ext>
            </a:extLst>
          </p:cNvPr>
          <p:cNvSpPr txBox="1"/>
          <p:nvPr/>
        </p:nvSpPr>
        <p:spPr>
          <a:xfrm>
            <a:off x="3081950" y="1327468"/>
            <a:ext cx="565208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общего объема инвестиций </a:t>
            </a:r>
            <a:b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основной капитал с учетом деятельности, </a:t>
            </a:r>
            <a:b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наблюдаемой прямыми статистическими </a:t>
            </a:r>
            <a:r>
              <a:rPr lang="ru-RU" sz="1400" b="1" baseline="0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методами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EF89AC9-7FBE-4A0F-A4C4-E7144823ED98}"/>
              </a:ext>
            </a:extLst>
          </p:cNvPr>
          <p:cNvSpPr txBox="1"/>
          <p:nvPr/>
        </p:nvSpPr>
        <p:spPr>
          <a:xfrm>
            <a:off x="2120011" y="2394947"/>
            <a:ext cx="3185719" cy="63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Крупные и средние организации: </a:t>
            </a:r>
            <a:b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сплошное обследование (квартальная </a:t>
            </a:r>
            <a:b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годовая формы отчетности № П-2 </a:t>
            </a:r>
            <a:b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№ П-2 (</a:t>
            </a:r>
            <a:r>
              <a:rPr lang="ru-RU" sz="11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</a:t>
            </a: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2D9041B-8A15-415E-AB0E-865D2A406A40}"/>
              </a:ext>
            </a:extLst>
          </p:cNvPr>
          <p:cNvSpPr txBox="1"/>
          <p:nvPr/>
        </p:nvSpPr>
        <p:spPr>
          <a:xfrm>
            <a:off x="2120011" y="3379845"/>
            <a:ext cx="3185719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>
              <a:lnSpc>
                <a:spcPct val="8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Малые предприятия:</a:t>
            </a:r>
            <a:b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– выборочное обследование</a:t>
            </a:r>
            <a:b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(квартальная форма отчетности № ПМ)</a:t>
            </a:r>
            <a:b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– сплошное 1 раз в 5 лет</a:t>
            </a:r>
          </a:p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Микропредприятия:</a:t>
            </a:r>
            <a:b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–  выборочное обследование </a:t>
            </a:r>
            <a:b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(годовая форма отчетности № МП (микро))</a:t>
            </a:r>
            <a:b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–  сплошное 1 раз в 5 лет</a:t>
            </a:r>
            <a:b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Индивидуальные предприниматели: </a:t>
            </a:r>
            <a:b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–  сплошное обследование  1 раз в 5 лет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E87CDDE-7685-4DF0-8889-49D83674A2BF}"/>
              </a:ext>
            </a:extLst>
          </p:cNvPr>
          <p:cNvSpPr txBox="1"/>
          <p:nvPr/>
        </p:nvSpPr>
        <p:spPr>
          <a:xfrm>
            <a:off x="2333930" y="5464635"/>
            <a:ext cx="2757881" cy="6340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 algn="ctr">
              <a:lnSpc>
                <a:spcPct val="8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Лизингодатели: </a:t>
            </a:r>
            <a:b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сплошное обследование</a:t>
            </a:r>
            <a:b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(годовая форма отчетности </a:t>
            </a:r>
            <a:b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№ ДАФЛ)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516D2A5-3B25-46D4-862E-C639BC640E77}"/>
              </a:ext>
            </a:extLst>
          </p:cNvPr>
          <p:cNvSpPr txBox="1"/>
          <p:nvPr/>
        </p:nvSpPr>
        <p:spPr>
          <a:xfrm>
            <a:off x="6602966" y="2788408"/>
            <a:ext cx="3032531" cy="6340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 algn="ctr">
              <a:lnSpc>
                <a:spcPct val="8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Затраты населения на строительство индивидуальных жилых и садовых домов и хозяйственных построек </a:t>
            </a:r>
            <a:b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на садовых земельных участках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77C45148-7BBB-4A2A-AF94-05E1FF261B77}"/>
              </a:ext>
            </a:extLst>
          </p:cNvPr>
          <p:cNvSpPr txBox="1"/>
          <p:nvPr/>
        </p:nvSpPr>
        <p:spPr>
          <a:xfrm>
            <a:off x="6945821" y="3869252"/>
            <a:ext cx="2346820" cy="4985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 algn="ctr">
              <a:lnSpc>
                <a:spcPct val="8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Изменение стоимости проданных вновь построенных активов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0D231CB-4696-4B7F-8C1C-F6935695F8A4}"/>
              </a:ext>
            </a:extLst>
          </p:cNvPr>
          <p:cNvSpPr txBox="1"/>
          <p:nvPr/>
        </p:nvSpPr>
        <p:spPr>
          <a:xfrm>
            <a:off x="6857737" y="4773249"/>
            <a:ext cx="2522989" cy="4985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 algn="ctr">
              <a:lnSpc>
                <a:spcPct val="8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Другие затраты, не наблюдаемые прямыми статистическими методами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FE021250-128F-4F13-A122-648442B35BB8}"/>
              </a:ext>
            </a:extLst>
          </p:cNvPr>
          <p:cNvCxnSpPr/>
          <p:nvPr/>
        </p:nvCxnSpPr>
        <p:spPr>
          <a:xfrm>
            <a:off x="5907990" y="2185970"/>
            <a:ext cx="0" cy="4014805"/>
          </a:xfrm>
          <a:prstGeom prst="line">
            <a:avLst/>
          </a:prstGeom>
          <a:ln w="12700">
            <a:solidFill>
              <a:srgbClr val="33428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0988D2E2-A816-4EDF-A558-885D0E153969}"/>
              </a:ext>
            </a:extLst>
          </p:cNvPr>
          <p:cNvCxnSpPr>
            <a:cxnSpLocks/>
          </p:cNvCxnSpPr>
          <p:nvPr/>
        </p:nvCxnSpPr>
        <p:spPr>
          <a:xfrm rot="16200000">
            <a:off x="3900588" y="1216644"/>
            <a:ext cx="0" cy="4014805"/>
          </a:xfrm>
          <a:prstGeom prst="line">
            <a:avLst/>
          </a:prstGeom>
          <a:ln w="12700">
            <a:solidFill>
              <a:srgbClr val="33428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="" xmlns:a16="http://schemas.microsoft.com/office/drawing/2014/main" id="{646DBEF7-EE9F-44B0-B8EC-0F29AAD4AFD0}"/>
              </a:ext>
            </a:extLst>
          </p:cNvPr>
          <p:cNvCxnSpPr>
            <a:cxnSpLocks/>
          </p:cNvCxnSpPr>
          <p:nvPr/>
        </p:nvCxnSpPr>
        <p:spPr>
          <a:xfrm rot="16200000">
            <a:off x="3900588" y="3310958"/>
            <a:ext cx="0" cy="4014805"/>
          </a:xfrm>
          <a:prstGeom prst="line">
            <a:avLst/>
          </a:prstGeom>
          <a:ln w="12700">
            <a:solidFill>
              <a:srgbClr val="33428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92FF58CB-9011-4090-9CF3-99A32AF6F7DE}"/>
              </a:ext>
            </a:extLst>
          </p:cNvPr>
          <p:cNvCxnSpPr>
            <a:cxnSpLocks/>
          </p:cNvCxnSpPr>
          <p:nvPr/>
        </p:nvCxnSpPr>
        <p:spPr>
          <a:xfrm rot="16200000">
            <a:off x="7915394" y="1646925"/>
            <a:ext cx="0" cy="4014805"/>
          </a:xfrm>
          <a:prstGeom prst="line">
            <a:avLst/>
          </a:prstGeom>
          <a:ln w="12700">
            <a:solidFill>
              <a:srgbClr val="33428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702AE37F-DBC8-4F39-9225-CF942F0249E7}"/>
              </a:ext>
            </a:extLst>
          </p:cNvPr>
          <p:cNvCxnSpPr>
            <a:cxnSpLocks/>
          </p:cNvCxnSpPr>
          <p:nvPr/>
        </p:nvCxnSpPr>
        <p:spPr>
          <a:xfrm rot="16200000">
            <a:off x="7915394" y="2605177"/>
            <a:ext cx="0" cy="4014805"/>
          </a:xfrm>
          <a:prstGeom prst="line">
            <a:avLst/>
          </a:prstGeom>
          <a:ln w="12700">
            <a:solidFill>
              <a:srgbClr val="33428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авая фигурная скобка 34">
            <a:extLst>
              <a:ext uri="{FF2B5EF4-FFF2-40B4-BE49-F238E27FC236}">
                <a16:creationId xmlns="" xmlns:a16="http://schemas.microsoft.com/office/drawing/2014/main" id="{C4C478CC-1531-4DF2-B9B4-83145EAC07CF}"/>
              </a:ext>
            </a:extLst>
          </p:cNvPr>
          <p:cNvSpPr/>
          <p:nvPr/>
        </p:nvSpPr>
        <p:spPr>
          <a:xfrm>
            <a:off x="9922797" y="2671724"/>
            <a:ext cx="305238" cy="2693718"/>
          </a:xfrm>
          <a:prstGeom prst="rightBrace">
            <a:avLst>
              <a:gd name="adj1" fmla="val 59050"/>
              <a:gd name="adj2" fmla="val 49548"/>
            </a:avLst>
          </a:prstGeom>
          <a:ln w="19050">
            <a:solidFill>
              <a:srgbClr val="E10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92A13FE-0C61-4B7B-8ED6-756885C2E01A}"/>
              </a:ext>
            </a:extLst>
          </p:cNvPr>
          <p:cNvSpPr txBox="1"/>
          <p:nvPr/>
        </p:nvSpPr>
        <p:spPr>
          <a:xfrm>
            <a:off x="10265653" y="3052365"/>
            <a:ext cx="1960205" cy="18651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 algn="ctr">
              <a:lnSpc>
                <a:spcPct val="8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Расчетные данные </a:t>
            </a:r>
            <a:br>
              <a:rPr lang="ru-RU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соответствии с официальной статистической методологией определения инвестиций в основной капитал на региональном уровне, утвержденной приказом Росстата от 18.09.2014 № 569)</a:t>
            </a:r>
          </a:p>
        </p:txBody>
      </p:sp>
      <p:sp>
        <p:nvSpPr>
          <p:cNvPr id="41" name="Правая фигурная скобка 40">
            <a:extLst>
              <a:ext uri="{FF2B5EF4-FFF2-40B4-BE49-F238E27FC236}">
                <a16:creationId xmlns="" xmlns:a16="http://schemas.microsoft.com/office/drawing/2014/main" id="{593BACF8-4643-4A33-93ED-D4CF084E4E3D}"/>
              </a:ext>
            </a:extLst>
          </p:cNvPr>
          <p:cNvSpPr/>
          <p:nvPr/>
        </p:nvSpPr>
        <p:spPr>
          <a:xfrm flipH="1">
            <a:off x="1572293" y="2220874"/>
            <a:ext cx="305238" cy="3979901"/>
          </a:xfrm>
          <a:prstGeom prst="rightBrace">
            <a:avLst>
              <a:gd name="adj1" fmla="val 59050"/>
              <a:gd name="adj2" fmla="val 49548"/>
            </a:avLst>
          </a:prstGeom>
          <a:ln w="19050">
            <a:solidFill>
              <a:srgbClr val="E10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18630380-6C1A-4BD8-93E5-997B082F1915}"/>
              </a:ext>
            </a:extLst>
          </p:cNvPr>
          <p:cNvSpPr txBox="1"/>
          <p:nvPr/>
        </p:nvSpPr>
        <p:spPr>
          <a:xfrm>
            <a:off x="99937" y="4010551"/>
            <a:ext cx="1501159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 algn="ctr">
              <a:lnSpc>
                <a:spcPct val="80000"/>
              </a:lnSpc>
              <a:defRPr sz="1200">
                <a:solidFill>
                  <a:srgbClr val="334286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Статистическое наблюдение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8B306A22-A9C7-484F-89EC-47C12763A985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25" name="object 9">
              <a:extLst>
                <a:ext uri="{FF2B5EF4-FFF2-40B4-BE49-F238E27FC236}">
                  <a16:creationId xmlns="" xmlns:a16="http://schemas.microsoft.com/office/drawing/2014/main" id="{3C82350D-5501-46D0-8C7B-91CBE173DD0F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11">
              <a:extLst>
                <a:ext uri="{FF2B5EF4-FFF2-40B4-BE49-F238E27FC236}">
                  <a16:creationId xmlns="" xmlns:a16="http://schemas.microsoft.com/office/drawing/2014/main" id="{6D9C034C-7986-449F-BFB4-E5F63A77E69A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1F497D"/>
                </a:solidFill>
                <a:ea typeface="Calibri"/>
                <a:cs typeface="Times New Roman"/>
              </a:rPr>
              <a:t>ПЕРМЬСТАТ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422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233621" y="750522"/>
            <a:ext cx="12021048" cy="49910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b="1" spc="-70" dirty="0"/>
              <a:t>РАЗМЕЩЕНИЕ ИНФОРМАЦИИ НА ИНТЕРНЕТ-ПОРТАЛЕ РОССТАТА</a:t>
            </a:r>
          </a:p>
        </p:txBody>
      </p:sp>
      <p:sp>
        <p:nvSpPr>
          <p:cNvPr id="48" name="Номер слайда 1">
            <a:extLst>
              <a:ext uri="{FF2B5EF4-FFF2-40B4-BE49-F238E27FC236}">
                <a16:creationId xmlns:a16="http://schemas.microsoft.com/office/drawing/2014/main" xmlns="" id="{A33732C4-A80A-470B-A085-6C7788A8B5E0}"/>
              </a:ext>
            </a:extLst>
          </p:cNvPr>
          <p:cNvSpPr txBox="1">
            <a:spLocks/>
          </p:cNvSpPr>
          <p:nvPr/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B81EEA-DF2A-1C47-9781-44818CAE4220}" type="slidenum">
              <a:rPr lang="ru-RU" smtClean="0"/>
              <a:pPr/>
              <a:t>24</a:t>
            </a:fld>
            <a:endParaRPr lang="ru-RU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xmlns="" id="{D8EBE392-6046-45C0-AF17-0C426ECC1E29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0" name="object 16">
              <a:extLst>
                <a:ext uri="{FF2B5EF4-FFF2-40B4-BE49-F238E27FC236}">
                  <a16:creationId xmlns:a16="http://schemas.microsoft.com/office/drawing/2014/main" xmlns="" id="{AEF96E68-B97E-4788-8EC9-574CEB5785C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17">
              <a:extLst>
                <a:ext uri="{FF2B5EF4-FFF2-40B4-BE49-F238E27FC236}">
                  <a16:creationId xmlns:a16="http://schemas.microsoft.com/office/drawing/2014/main" xmlns="" id="{C9B95776-2CB6-47C8-A784-1270F4E57EC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914CA42-C3B2-4C48-88E3-C2FFD95653C5}"/>
              </a:ext>
            </a:extLst>
          </p:cNvPr>
          <p:cNvSpPr/>
          <p:nvPr/>
        </p:nvSpPr>
        <p:spPr>
          <a:xfrm>
            <a:off x="3345023" y="1369190"/>
            <a:ext cx="3886945" cy="461665"/>
          </a:xfrm>
          <a:prstGeom prst="rect">
            <a:avLst/>
          </a:prstGeom>
          <a:noFill/>
          <a:ln w="19050">
            <a:solidFill>
              <a:srgbClr val="33428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https://rosstat.gov.ru/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2FF28569-CA3B-46DB-815A-B44DDA444AAE}"/>
              </a:ext>
            </a:extLst>
          </p:cNvPr>
          <p:cNvSpPr/>
          <p:nvPr/>
        </p:nvSpPr>
        <p:spPr>
          <a:xfrm>
            <a:off x="881757" y="2251810"/>
            <a:ext cx="2563477" cy="451656"/>
          </a:xfrm>
          <a:prstGeom prst="rect">
            <a:avLst/>
          </a:prstGeom>
          <a:noFill/>
          <a:ln w="1905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Статистика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3270303A-6389-4BB5-934B-C8D1FAB31E3A}"/>
              </a:ext>
            </a:extLst>
          </p:cNvPr>
          <p:cNvSpPr/>
          <p:nvPr/>
        </p:nvSpPr>
        <p:spPr>
          <a:xfrm>
            <a:off x="881757" y="3115906"/>
            <a:ext cx="2632646" cy="504056"/>
          </a:xfrm>
          <a:prstGeom prst="rect">
            <a:avLst/>
          </a:prstGeom>
          <a:noFill/>
          <a:ln w="1905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Официальная статистика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9000867A-4CF3-4EE8-990E-6B2DECC81C0D}"/>
              </a:ext>
            </a:extLst>
          </p:cNvPr>
          <p:cNvSpPr/>
          <p:nvPr/>
        </p:nvSpPr>
        <p:spPr>
          <a:xfrm>
            <a:off x="881757" y="3963631"/>
            <a:ext cx="2632646" cy="432048"/>
          </a:xfrm>
          <a:prstGeom prst="rect">
            <a:avLst/>
          </a:prstGeom>
          <a:noFill/>
          <a:ln w="1905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Предпринимательство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2E3B02E9-C0B4-4923-AE18-D24CAC4BC116}"/>
              </a:ext>
            </a:extLst>
          </p:cNvPr>
          <p:cNvSpPr/>
          <p:nvPr/>
        </p:nvSpPr>
        <p:spPr>
          <a:xfrm>
            <a:off x="881757" y="4808094"/>
            <a:ext cx="2632646" cy="432048"/>
          </a:xfrm>
          <a:prstGeom prst="rect">
            <a:avLst/>
          </a:prstGeom>
          <a:noFill/>
          <a:ln w="1905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Инвестиции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A328D1B7-5888-472D-B071-6912ACC6E718}"/>
              </a:ext>
            </a:extLst>
          </p:cNvPr>
          <p:cNvSpPr/>
          <p:nvPr/>
        </p:nvSpPr>
        <p:spPr>
          <a:xfrm>
            <a:off x="4713176" y="2241541"/>
            <a:ext cx="3737992" cy="648072"/>
          </a:xfrm>
          <a:prstGeom prst="rect">
            <a:avLst/>
          </a:prstGeom>
          <a:noFill/>
          <a:ln w="1905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 </a:t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нефинансовые активы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AE008992-9A88-4EF8-9C4F-8249971DAA60}"/>
              </a:ext>
            </a:extLst>
          </p:cNvPr>
          <p:cNvSpPr/>
          <p:nvPr/>
        </p:nvSpPr>
        <p:spPr>
          <a:xfrm>
            <a:off x="4718111" y="3223919"/>
            <a:ext cx="4661964" cy="1800199"/>
          </a:xfrm>
          <a:prstGeom prst="rect">
            <a:avLst/>
          </a:prstGeom>
          <a:noFill/>
          <a:ln w="1905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Tx/>
              <a:buChar char="-"/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Tx/>
              <a:buChar char="-"/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334286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 в нефинансовые активы</a:t>
            </a:r>
          </a:p>
          <a:p>
            <a:pPr marL="285750" indent="-285750">
              <a:buClr>
                <a:srgbClr val="334286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 в основной капитал</a:t>
            </a:r>
          </a:p>
          <a:p>
            <a:pPr marL="285750" indent="-285750">
              <a:buClr>
                <a:srgbClr val="334286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инвестиций в основной капитал</a:t>
            </a:r>
          </a:p>
          <a:p>
            <a:pPr marL="285750" indent="-285750">
              <a:buClr>
                <a:srgbClr val="334286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инвестиций в основной капитал</a:t>
            </a:r>
          </a:p>
          <a:p>
            <a:pPr marL="285750" indent="-285750">
              <a:buClr>
                <a:srgbClr val="334286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Финансовый лизинг</a:t>
            </a:r>
          </a:p>
          <a:p>
            <a:pPr marL="285750" indent="-285750">
              <a:buClr>
                <a:srgbClr val="334286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незавершенных строительством объектов</a:t>
            </a:r>
          </a:p>
          <a:p>
            <a:pPr marL="171450" indent="-171450" algn="ctr">
              <a:buFontTx/>
              <a:buChar char="-"/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Tx/>
              <a:buChar char="-"/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BF275A24-6E96-49BF-A142-39C858DC9898}"/>
              </a:ext>
            </a:extLst>
          </p:cNvPr>
          <p:cNvSpPr/>
          <p:nvPr/>
        </p:nvSpPr>
        <p:spPr>
          <a:xfrm>
            <a:off x="4718111" y="5818578"/>
            <a:ext cx="4661963" cy="838620"/>
          </a:xfrm>
          <a:prstGeom prst="rect">
            <a:avLst/>
          </a:prstGeom>
          <a:noFill/>
          <a:ln w="1905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334286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</a:t>
            </a:r>
          </a:p>
          <a:p>
            <a:pPr marL="285750" indent="-285750">
              <a:buClr>
                <a:srgbClr val="334286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Оперативная информация</a:t>
            </a:r>
          </a:p>
          <a:p>
            <a:pPr marL="285750" indent="-285750">
              <a:buClr>
                <a:srgbClr val="334286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Официальные публикации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Tx/>
              <a:buChar char="-"/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Tx/>
              <a:buChar char="-"/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5AAF3ECC-F0FC-4A5F-B873-FCBA24111298}"/>
              </a:ext>
            </a:extLst>
          </p:cNvPr>
          <p:cNvSpPr/>
          <p:nvPr/>
        </p:nvSpPr>
        <p:spPr>
          <a:xfrm>
            <a:off x="9825132" y="3673054"/>
            <a:ext cx="1282149" cy="648072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Годовые итоги</a:t>
            </a:r>
          </a:p>
        </p:txBody>
      </p:sp>
      <p:cxnSp>
        <p:nvCxnSpPr>
          <p:cNvPr id="42" name="Соединительная линия уступом 35">
            <a:extLst>
              <a:ext uri="{FF2B5EF4-FFF2-40B4-BE49-F238E27FC236}">
                <a16:creationId xmlns:a16="http://schemas.microsoft.com/office/drawing/2014/main" xmlns="" id="{CD7C73BB-6B88-47AB-BA25-62BF7A053196}"/>
              </a:ext>
            </a:extLst>
          </p:cNvPr>
          <p:cNvCxnSpPr/>
          <p:nvPr/>
        </p:nvCxnSpPr>
        <p:spPr>
          <a:xfrm rot="10800000" flipV="1">
            <a:off x="2232664" y="1553856"/>
            <a:ext cx="1112360" cy="697954"/>
          </a:xfrm>
          <a:prstGeom prst="bentConnector2">
            <a:avLst/>
          </a:prstGeom>
          <a:ln w="28575">
            <a:solidFill>
              <a:srgbClr val="33428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xmlns="" id="{0B0CE03D-242C-4075-9DB1-7914405AA2E4}"/>
              </a:ext>
            </a:extLst>
          </p:cNvPr>
          <p:cNvCxnSpPr/>
          <p:nvPr/>
        </p:nvCxnSpPr>
        <p:spPr>
          <a:xfrm>
            <a:off x="2228168" y="2693650"/>
            <a:ext cx="1141" cy="432000"/>
          </a:xfrm>
          <a:prstGeom prst="straightConnector1">
            <a:avLst/>
          </a:prstGeom>
          <a:ln w="28575">
            <a:solidFill>
              <a:srgbClr val="33428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xmlns="" id="{8D574869-B7E2-4C54-85EB-DF637559DE70}"/>
              </a:ext>
            </a:extLst>
          </p:cNvPr>
          <p:cNvCxnSpPr/>
          <p:nvPr/>
        </p:nvCxnSpPr>
        <p:spPr>
          <a:xfrm>
            <a:off x="2211450" y="3619962"/>
            <a:ext cx="1141" cy="360000"/>
          </a:xfrm>
          <a:prstGeom prst="straightConnector1">
            <a:avLst/>
          </a:prstGeom>
          <a:ln w="28575">
            <a:solidFill>
              <a:srgbClr val="33428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xmlns="" id="{5375693D-1D81-487B-85AB-59DB4AB31D53}"/>
              </a:ext>
            </a:extLst>
          </p:cNvPr>
          <p:cNvCxnSpPr/>
          <p:nvPr/>
        </p:nvCxnSpPr>
        <p:spPr>
          <a:xfrm>
            <a:off x="2198080" y="4407396"/>
            <a:ext cx="1141" cy="396000"/>
          </a:xfrm>
          <a:prstGeom prst="straightConnector1">
            <a:avLst/>
          </a:prstGeom>
          <a:ln w="28575">
            <a:solidFill>
              <a:srgbClr val="33428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41">
            <a:extLst>
              <a:ext uri="{FF2B5EF4-FFF2-40B4-BE49-F238E27FC236}">
                <a16:creationId xmlns:a16="http://schemas.microsoft.com/office/drawing/2014/main" xmlns="" id="{5E530EE3-AE7A-4939-8ED1-AF2DA0195423}"/>
              </a:ext>
            </a:extLst>
          </p:cNvPr>
          <p:cNvCxnSpPr>
            <a:cxnSpLocks/>
          </p:cNvCxnSpPr>
          <p:nvPr/>
        </p:nvCxnSpPr>
        <p:spPr>
          <a:xfrm>
            <a:off x="3522777" y="5098934"/>
            <a:ext cx="1159843" cy="284462"/>
          </a:xfrm>
          <a:prstGeom prst="bentConnector3">
            <a:avLst/>
          </a:prstGeom>
          <a:ln w="28575">
            <a:solidFill>
              <a:srgbClr val="33428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xmlns="" id="{35D2A6B8-E6DE-4BFD-86C8-17A80A7AAAB6}"/>
              </a:ext>
            </a:extLst>
          </p:cNvPr>
          <p:cNvCxnSpPr/>
          <p:nvPr/>
        </p:nvCxnSpPr>
        <p:spPr>
          <a:xfrm>
            <a:off x="5937312" y="2890891"/>
            <a:ext cx="1141" cy="324000"/>
          </a:xfrm>
          <a:prstGeom prst="straightConnector1">
            <a:avLst/>
          </a:prstGeom>
          <a:ln w="28575">
            <a:solidFill>
              <a:srgbClr val="33428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xmlns="" id="{970A33AF-B329-4306-B95F-B1B482C68909}"/>
              </a:ext>
            </a:extLst>
          </p:cNvPr>
          <p:cNvCxnSpPr/>
          <p:nvPr/>
        </p:nvCxnSpPr>
        <p:spPr>
          <a:xfrm>
            <a:off x="5938453" y="5622901"/>
            <a:ext cx="1141" cy="216000"/>
          </a:xfrm>
          <a:prstGeom prst="straightConnector1">
            <a:avLst/>
          </a:prstGeom>
          <a:ln w="28575">
            <a:solidFill>
              <a:srgbClr val="33428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xmlns="" id="{606122CD-B8F1-4F09-9135-C1122ABD7185}"/>
              </a:ext>
            </a:extLst>
          </p:cNvPr>
          <p:cNvCxnSpPr/>
          <p:nvPr/>
        </p:nvCxnSpPr>
        <p:spPr>
          <a:xfrm flipH="1">
            <a:off x="9380075" y="3997090"/>
            <a:ext cx="445058" cy="0"/>
          </a:xfrm>
          <a:prstGeom prst="straightConnector1">
            <a:avLst/>
          </a:prstGeom>
          <a:ln w="28575">
            <a:solidFill>
              <a:srgbClr val="33428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5AECB0F6-48BE-4512-AF50-8CBC10488EE5}"/>
              </a:ext>
            </a:extLst>
          </p:cNvPr>
          <p:cNvSpPr/>
          <p:nvPr/>
        </p:nvSpPr>
        <p:spPr>
          <a:xfrm>
            <a:off x="4699398" y="5148607"/>
            <a:ext cx="2513856" cy="469577"/>
          </a:xfrm>
          <a:prstGeom prst="rect">
            <a:avLst/>
          </a:prstGeom>
          <a:noFill/>
          <a:ln w="1905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Информация</a:t>
            </a:r>
          </a:p>
        </p:txBody>
      </p:sp>
      <p:cxnSp>
        <p:nvCxnSpPr>
          <p:cNvPr id="56" name="Соединительная линия уступом 40">
            <a:extLst>
              <a:ext uri="{FF2B5EF4-FFF2-40B4-BE49-F238E27FC236}">
                <a16:creationId xmlns:a16="http://schemas.microsoft.com/office/drawing/2014/main" xmlns="" id="{F4373B76-7F5E-435C-B346-1D70A0343E34}"/>
              </a:ext>
            </a:extLst>
          </p:cNvPr>
          <p:cNvCxnSpPr/>
          <p:nvPr/>
        </p:nvCxnSpPr>
        <p:spPr>
          <a:xfrm flipV="1">
            <a:off x="3530593" y="2356201"/>
            <a:ext cx="1168685" cy="2458541"/>
          </a:xfrm>
          <a:prstGeom prst="bentConnector3">
            <a:avLst/>
          </a:prstGeom>
          <a:ln w="28575">
            <a:solidFill>
              <a:srgbClr val="33428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506B21B3-A588-4B87-A53E-8A8A7891F902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28" name="object 9">
              <a:extLst>
                <a:ext uri="{FF2B5EF4-FFF2-40B4-BE49-F238E27FC236}">
                  <a16:creationId xmlns:a16="http://schemas.microsoft.com/office/drawing/2014/main" xmlns="" id="{154F65C1-3047-4E0B-9823-9DF7D3DA41C3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11">
              <a:extLst>
                <a:ext uri="{FF2B5EF4-FFF2-40B4-BE49-F238E27FC236}">
                  <a16:creationId xmlns:a16="http://schemas.microsoft.com/office/drawing/2014/main" xmlns="" id="{20BC837A-001D-4D6E-98A1-D4DB7B1ABA0E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26324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224353" y="544660"/>
            <a:ext cx="12021048" cy="57175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b="1" spc="-70" dirty="0"/>
              <a:t>РАЗМЕЩЕНИЕ ИНФОРМАЦИИ НА </a:t>
            </a:r>
            <a:r>
              <a:rPr lang="ru-RU" b="1" spc="-70" dirty="0" smtClean="0"/>
              <a:t>САЙТЕ ПЕРМЬСТАТА</a:t>
            </a:r>
            <a:endParaRPr lang="ru-RU" b="1" spc="-70" dirty="0"/>
          </a:p>
        </p:txBody>
      </p:sp>
      <p:sp>
        <p:nvSpPr>
          <p:cNvPr id="48" name="Номер слайда 1">
            <a:extLst>
              <a:ext uri="{FF2B5EF4-FFF2-40B4-BE49-F238E27FC236}">
                <a16:creationId xmlns="" xmlns:a16="http://schemas.microsoft.com/office/drawing/2014/main" id="{A33732C4-A80A-470B-A085-6C7788A8B5E0}"/>
              </a:ext>
            </a:extLst>
          </p:cNvPr>
          <p:cNvSpPr txBox="1">
            <a:spLocks/>
          </p:cNvSpPr>
          <p:nvPr/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B81EEA-DF2A-1C47-9781-44818CAE4220}" type="slidenum">
              <a:rPr lang="ru-RU" smtClean="0"/>
              <a:pPr/>
              <a:t>25</a:t>
            </a:fld>
            <a:endParaRPr lang="ru-RU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="" xmlns:a16="http://schemas.microsoft.com/office/drawing/2014/main" id="{D8EBE392-6046-45C0-AF17-0C426ECC1E29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0" name="object 16">
              <a:extLst>
                <a:ext uri="{FF2B5EF4-FFF2-40B4-BE49-F238E27FC236}">
                  <a16:creationId xmlns="" xmlns:a16="http://schemas.microsoft.com/office/drawing/2014/main" id="{AEF96E68-B97E-4788-8EC9-574CEB5785C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17">
              <a:extLst>
                <a:ext uri="{FF2B5EF4-FFF2-40B4-BE49-F238E27FC236}">
                  <a16:creationId xmlns="" xmlns:a16="http://schemas.microsoft.com/office/drawing/2014/main" id="{C9B95776-2CB6-47C8-A784-1270F4E57EC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B914CA42-C3B2-4C48-88E3-C2FFD95653C5}"/>
              </a:ext>
            </a:extLst>
          </p:cNvPr>
          <p:cNvSpPr/>
          <p:nvPr/>
        </p:nvSpPr>
        <p:spPr>
          <a:xfrm>
            <a:off x="3530771" y="1023072"/>
            <a:ext cx="3886945" cy="496800"/>
          </a:xfrm>
          <a:prstGeom prst="rect">
            <a:avLst/>
          </a:prstGeom>
          <a:noFill/>
          <a:ln w="19050">
            <a:solidFill>
              <a:srgbClr val="33428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://permstat.gks.ru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2FF28569-CA3B-46DB-815A-B44DDA444AAE}"/>
              </a:ext>
            </a:extLst>
          </p:cNvPr>
          <p:cNvSpPr/>
          <p:nvPr/>
        </p:nvSpPr>
        <p:spPr>
          <a:xfrm>
            <a:off x="4158443" y="2738292"/>
            <a:ext cx="2631600" cy="589967"/>
          </a:xfrm>
          <a:prstGeom prst="rect">
            <a:avLst/>
          </a:prstGeom>
          <a:noFill/>
          <a:ln w="1905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Официальная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статистика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3270303A-6389-4BB5-934B-C8D1FAB31E3A}"/>
              </a:ext>
            </a:extLst>
          </p:cNvPr>
          <p:cNvSpPr/>
          <p:nvPr/>
        </p:nvSpPr>
        <p:spPr>
          <a:xfrm>
            <a:off x="4160772" y="1879078"/>
            <a:ext cx="2632646" cy="504056"/>
          </a:xfrm>
          <a:prstGeom prst="rect">
            <a:avLst/>
          </a:prstGeom>
          <a:noFill/>
          <a:ln w="1905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татистика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9000867A-4CF3-4EE8-990E-6B2DECC81C0D}"/>
              </a:ext>
            </a:extLst>
          </p:cNvPr>
          <p:cNvSpPr/>
          <p:nvPr/>
        </p:nvSpPr>
        <p:spPr>
          <a:xfrm>
            <a:off x="4151630" y="4624259"/>
            <a:ext cx="2632646" cy="504000"/>
          </a:xfrm>
          <a:prstGeom prst="rect">
            <a:avLst/>
          </a:prstGeom>
          <a:noFill/>
          <a:ln w="1905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Инвестиции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2E3B02E9-C0B4-4923-AE18-D24CAC4BC116}"/>
              </a:ext>
            </a:extLst>
          </p:cNvPr>
          <p:cNvSpPr/>
          <p:nvPr/>
        </p:nvSpPr>
        <p:spPr>
          <a:xfrm>
            <a:off x="4158443" y="3724259"/>
            <a:ext cx="2631600" cy="504000"/>
          </a:xfrm>
          <a:prstGeom prst="rect">
            <a:avLst/>
          </a:prstGeom>
          <a:noFill/>
          <a:ln w="1905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Предпринимательство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Прямая со стрелкой 44">
            <a:extLst>
              <a:ext uri="{FF2B5EF4-FFF2-40B4-BE49-F238E27FC236}">
                <a16:creationId xmlns="" xmlns:a16="http://schemas.microsoft.com/office/drawing/2014/main" id="{8D574869-B7E2-4C54-85EB-DF637559DE70}"/>
              </a:ext>
            </a:extLst>
          </p:cNvPr>
          <p:cNvCxnSpPr/>
          <p:nvPr/>
        </p:nvCxnSpPr>
        <p:spPr>
          <a:xfrm>
            <a:off x="5467953" y="2378292"/>
            <a:ext cx="1141" cy="360000"/>
          </a:xfrm>
          <a:prstGeom prst="straightConnector1">
            <a:avLst/>
          </a:prstGeom>
          <a:ln w="28575">
            <a:solidFill>
              <a:srgbClr val="33428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="" xmlns:a16="http://schemas.microsoft.com/office/drawing/2014/main" id="{5375693D-1D81-487B-85AB-59DB4AB31D53}"/>
              </a:ext>
            </a:extLst>
          </p:cNvPr>
          <p:cNvCxnSpPr/>
          <p:nvPr/>
        </p:nvCxnSpPr>
        <p:spPr>
          <a:xfrm>
            <a:off x="5475384" y="4228259"/>
            <a:ext cx="1141" cy="396000"/>
          </a:xfrm>
          <a:prstGeom prst="straightConnector1">
            <a:avLst/>
          </a:prstGeom>
          <a:ln w="28575">
            <a:solidFill>
              <a:srgbClr val="33428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Группа 25">
            <a:extLst>
              <a:ext uri="{FF2B5EF4-FFF2-40B4-BE49-F238E27FC236}">
                <a16:creationId xmlns="" xmlns:a16="http://schemas.microsoft.com/office/drawing/2014/main" id="{506B21B3-A588-4B87-A53E-8A8A7891F902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154F65C1-3047-4E0B-9823-9DF7D3DA41C3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11">
              <a:extLst>
                <a:ext uri="{FF2B5EF4-FFF2-40B4-BE49-F238E27FC236}">
                  <a16:creationId xmlns="" xmlns:a16="http://schemas.microsoft.com/office/drawing/2014/main" id="{20BC837A-001D-4D6E-98A1-D4DB7B1ABA0E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1F497D"/>
                </a:solidFill>
                <a:ea typeface="Calibri"/>
                <a:cs typeface="Times New Roman"/>
              </a:rPr>
              <a:t>ПЕРМЬСТАТ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="" xmlns:a16="http://schemas.microsoft.com/office/drawing/2014/main" id="{5375693D-1D81-487B-85AB-59DB4AB31D53}"/>
              </a:ext>
            </a:extLst>
          </p:cNvPr>
          <p:cNvCxnSpPr/>
          <p:nvPr/>
        </p:nvCxnSpPr>
        <p:spPr>
          <a:xfrm>
            <a:off x="5462804" y="3328259"/>
            <a:ext cx="1141" cy="396000"/>
          </a:xfrm>
          <a:prstGeom prst="straightConnector1">
            <a:avLst/>
          </a:prstGeom>
          <a:ln w="28575">
            <a:solidFill>
              <a:srgbClr val="33428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="" xmlns:a16="http://schemas.microsoft.com/office/drawing/2014/main" id="{5375693D-1D81-487B-85AB-59DB4AB31D53}"/>
              </a:ext>
            </a:extLst>
          </p:cNvPr>
          <p:cNvCxnSpPr/>
          <p:nvPr/>
        </p:nvCxnSpPr>
        <p:spPr>
          <a:xfrm>
            <a:off x="5462656" y="1520087"/>
            <a:ext cx="1141" cy="396000"/>
          </a:xfrm>
          <a:prstGeom prst="straightConnector1">
            <a:avLst/>
          </a:prstGeom>
          <a:ln w="28575">
            <a:solidFill>
              <a:srgbClr val="33428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="" xmlns:a16="http://schemas.microsoft.com/office/drawing/2014/main" id="{5375693D-1D81-487B-85AB-59DB4AB31D53}"/>
              </a:ext>
            </a:extLst>
          </p:cNvPr>
          <p:cNvCxnSpPr/>
          <p:nvPr/>
        </p:nvCxnSpPr>
        <p:spPr>
          <a:xfrm flipH="1">
            <a:off x="5475954" y="5073261"/>
            <a:ext cx="1141" cy="773401"/>
          </a:xfrm>
          <a:prstGeom prst="straightConnector1">
            <a:avLst/>
          </a:prstGeom>
          <a:ln w="28575">
            <a:solidFill>
              <a:srgbClr val="33428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2544940" y="5096967"/>
            <a:ext cx="1638460" cy="671332"/>
          </a:xfrm>
          <a:prstGeom prst="straightConnector1">
            <a:avLst/>
          </a:prstGeom>
          <a:noFill/>
          <a:ln w="28575" cap="flat" cmpd="sng" algn="ctr">
            <a:solidFill>
              <a:srgbClr val="334286"/>
            </a:solidFill>
            <a:prstDash val="solid"/>
            <a:tailEnd type="arrow"/>
          </a:ln>
          <a:effectLst/>
        </p:spPr>
      </p:cxn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2FF28569-CA3B-46DB-815A-B44DDA444AAE}"/>
              </a:ext>
            </a:extLst>
          </p:cNvPr>
          <p:cNvSpPr/>
          <p:nvPr/>
        </p:nvSpPr>
        <p:spPr>
          <a:xfrm>
            <a:off x="1583144" y="5812093"/>
            <a:ext cx="2631600" cy="589967"/>
          </a:xfrm>
          <a:prstGeom prst="rect">
            <a:avLst/>
          </a:prstGeom>
          <a:noFill/>
          <a:ln w="1905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Методологические пояснения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2FF28569-CA3B-46DB-815A-B44DDA444AAE}"/>
              </a:ext>
            </a:extLst>
          </p:cNvPr>
          <p:cNvSpPr/>
          <p:nvPr/>
        </p:nvSpPr>
        <p:spPr>
          <a:xfrm>
            <a:off x="4340805" y="5806700"/>
            <a:ext cx="2631600" cy="589967"/>
          </a:xfrm>
          <a:prstGeom prst="rect">
            <a:avLst/>
          </a:prstGeom>
          <a:noFill/>
          <a:ln w="1905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Оперативная информация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6779647" y="5123361"/>
            <a:ext cx="1638000" cy="673200"/>
          </a:xfrm>
          <a:prstGeom prst="straightConnector1">
            <a:avLst/>
          </a:prstGeom>
          <a:noFill/>
          <a:ln w="28575" cap="flat" cmpd="sng" algn="ctr">
            <a:solidFill>
              <a:srgbClr val="334286"/>
            </a:solidFill>
            <a:prstDash val="solid"/>
            <a:tailEnd type="arrow"/>
          </a:ln>
          <a:effectLst/>
        </p:spPr>
      </p:cxn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2FF28569-CA3B-46DB-815A-B44DDA444AAE}"/>
              </a:ext>
            </a:extLst>
          </p:cNvPr>
          <p:cNvSpPr/>
          <p:nvPr/>
        </p:nvSpPr>
        <p:spPr>
          <a:xfrm>
            <a:off x="7111778" y="5817545"/>
            <a:ext cx="2631600" cy="589967"/>
          </a:xfrm>
          <a:prstGeom prst="rect">
            <a:avLst/>
          </a:prstGeom>
          <a:noFill/>
          <a:ln w="1905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показатели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6609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233621" y="642498"/>
            <a:ext cx="12021048" cy="57493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b="1" spc="-70" dirty="0"/>
              <a:t>РЕГЛАМЕНТ ОЦЕНКИ, КОРРЕКТИРОВКИ И ПУБЛИКАЦИИ ДАННЫХ СТАТИСТИЧЕСКОГО НАБЛЮДЕНИЯ ЗА ИНВЕСТИЦИЯМИ В ОСНОВНОЙ КАПИТАЛ</a:t>
            </a:r>
          </a:p>
        </p:txBody>
      </p:sp>
      <p:sp>
        <p:nvSpPr>
          <p:cNvPr id="48" name="Номер слайда 1">
            <a:extLst>
              <a:ext uri="{FF2B5EF4-FFF2-40B4-BE49-F238E27FC236}">
                <a16:creationId xmlns="" xmlns:a16="http://schemas.microsoft.com/office/drawing/2014/main" id="{A33732C4-A80A-470B-A085-6C7788A8B5E0}"/>
              </a:ext>
            </a:extLst>
          </p:cNvPr>
          <p:cNvSpPr txBox="1">
            <a:spLocks/>
          </p:cNvSpPr>
          <p:nvPr/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B81EEA-DF2A-1C47-9781-44818CAE4220}" type="slidenum">
              <a:rPr lang="ru-RU" smtClean="0"/>
              <a:pPr/>
              <a:t>26</a:t>
            </a:fld>
            <a:endParaRPr lang="ru-RU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="" xmlns:a16="http://schemas.microsoft.com/office/drawing/2014/main" id="{D8EBE392-6046-45C0-AF17-0C426ECC1E29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0" name="object 16">
              <a:extLst>
                <a:ext uri="{FF2B5EF4-FFF2-40B4-BE49-F238E27FC236}">
                  <a16:creationId xmlns="" xmlns:a16="http://schemas.microsoft.com/office/drawing/2014/main" id="{AEF96E68-B97E-4788-8EC9-574CEB5785C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17">
              <a:extLst>
                <a:ext uri="{FF2B5EF4-FFF2-40B4-BE49-F238E27FC236}">
                  <a16:creationId xmlns="" xmlns:a16="http://schemas.microsoft.com/office/drawing/2014/main" id="{C9B95776-2CB6-47C8-A784-1270F4E57EC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B2389AA0-2AC2-49B1-A586-2BF33651DCDF}"/>
              </a:ext>
            </a:extLst>
          </p:cNvPr>
          <p:cNvSpPr/>
          <p:nvPr/>
        </p:nvSpPr>
        <p:spPr>
          <a:xfrm>
            <a:off x="2063691" y="1612057"/>
            <a:ext cx="7211697" cy="57493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основе квартальных отчетов крупных и средних организаций,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сформированных по данным первичных учетных документов, и расчетов, базирующихся на гипотезе сохранения структуры инвестиций по остальным типам хозяйствующих субъектов за предыдущий год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D1977A00-90BD-4DB7-916B-0DC59A58134E}"/>
              </a:ext>
            </a:extLst>
          </p:cNvPr>
          <p:cNvSpPr/>
          <p:nvPr/>
        </p:nvSpPr>
        <p:spPr>
          <a:xfrm>
            <a:off x="2063691" y="2459452"/>
            <a:ext cx="7211696" cy="80196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основе текущей отчетности крупных и средних организаций за январь-декабрь отчетного года, сформированной по данным первичных учетных документов, и расчетов, базирующихся </a:t>
            </a:r>
            <a:b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гипотезе сохранения структуры инвестиций по типам хозяйствующих субъектов за предыдущий год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A40A9B72-96C2-40FE-A014-8CD6B7CCA2F5}"/>
              </a:ext>
            </a:extLst>
          </p:cNvPr>
          <p:cNvSpPr/>
          <p:nvPr/>
        </p:nvSpPr>
        <p:spPr>
          <a:xfrm>
            <a:off x="2063691" y="3453054"/>
            <a:ext cx="7211696" cy="44583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перераспределение квартальных итогов за отчетный год  на основе первой оценки года, базирующейся на оперативных данных за январь-декабрь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F7C2D63B-14F4-493B-8EEC-E8B77D10465B}"/>
              </a:ext>
            </a:extLst>
          </p:cNvPr>
          <p:cNvSpPr/>
          <p:nvPr/>
        </p:nvSpPr>
        <p:spPr>
          <a:xfrm>
            <a:off x="2063690" y="4173292"/>
            <a:ext cx="7211697" cy="718711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основе годовых отчетов по полному кругу всех типов организаций-заказчиков (крупные, средние, малые и микропредприятия), составленных по данным годовой бухгалтерской отчетности и экономических расчетов, согласованных с оценками инвестиционных ресурсов </a:t>
            </a:r>
            <a:b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России в целом (утверждается Росстатом)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E5148A4D-5D6A-44D3-BD69-58989069C13B}"/>
              </a:ext>
            </a:extLst>
          </p:cNvPr>
          <p:cNvSpPr/>
          <p:nvPr/>
        </p:nvSpPr>
        <p:spPr>
          <a:xfrm>
            <a:off x="2063690" y="5161750"/>
            <a:ext cx="7211697" cy="36512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перераспределение квартальных итогов за отчетный год на основе данных второй годовой оценки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D3A66E89-AFFE-4FE5-BDDB-8576F5E96490}"/>
              </a:ext>
            </a:extLst>
          </p:cNvPr>
          <p:cNvSpPr/>
          <p:nvPr/>
        </p:nvSpPr>
        <p:spPr>
          <a:xfrm>
            <a:off x="2063488" y="5806001"/>
            <a:ext cx="7211695" cy="4991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корректировка годовых итогов за предыдущие годы на основе уточненных данных, представленных респондентами (по согласованию с Росстатом)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7C117F8C-907B-486B-9FFB-A027359BC3E4}"/>
              </a:ext>
            </a:extLst>
          </p:cNvPr>
          <p:cNvSpPr txBox="1"/>
          <p:nvPr/>
        </p:nvSpPr>
        <p:spPr>
          <a:xfrm>
            <a:off x="-177518" y="1612057"/>
            <a:ext cx="27020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1–я квартальная</a:t>
            </a:r>
            <a:b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оценка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C35D9994-6D86-40F1-BA37-EE705038DCA1}"/>
              </a:ext>
            </a:extLst>
          </p:cNvPr>
          <p:cNvSpPr txBox="1"/>
          <p:nvPr/>
        </p:nvSpPr>
        <p:spPr>
          <a:xfrm>
            <a:off x="-177518" y="2490039"/>
            <a:ext cx="27020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1–я квартальная</a:t>
            </a:r>
            <a:b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оценка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1F231A18-98A9-47AD-BB7B-79BB584A64FC}"/>
              </a:ext>
            </a:extLst>
          </p:cNvPr>
          <p:cNvSpPr txBox="1"/>
          <p:nvPr/>
        </p:nvSpPr>
        <p:spPr>
          <a:xfrm>
            <a:off x="-177518" y="3433114"/>
            <a:ext cx="27020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2–я квартальная</a:t>
            </a:r>
            <a:b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оценка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ABBB5DCB-7532-45DC-AC51-5CB836ED47BF}"/>
              </a:ext>
            </a:extLst>
          </p:cNvPr>
          <p:cNvSpPr txBox="1"/>
          <p:nvPr/>
        </p:nvSpPr>
        <p:spPr>
          <a:xfrm>
            <a:off x="-177518" y="4265185"/>
            <a:ext cx="27020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2–я квартальная</a:t>
            </a:r>
            <a:b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оценка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C12EA05C-0A65-40AF-9FA2-ADD5F6528F5F}"/>
              </a:ext>
            </a:extLst>
          </p:cNvPr>
          <p:cNvSpPr txBox="1"/>
          <p:nvPr/>
        </p:nvSpPr>
        <p:spPr>
          <a:xfrm>
            <a:off x="-177518" y="5119349"/>
            <a:ext cx="27020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3–я квартальная</a:t>
            </a:r>
            <a:b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оценка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12B0388B-0623-4F6A-9266-40BB084A7116}"/>
              </a:ext>
            </a:extLst>
          </p:cNvPr>
          <p:cNvSpPr txBox="1"/>
          <p:nvPr/>
        </p:nvSpPr>
        <p:spPr>
          <a:xfrm>
            <a:off x="-177518" y="5832289"/>
            <a:ext cx="27020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3–я квартальная</a:t>
            </a:r>
            <a:b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оценка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="" xmlns:a16="http://schemas.microsoft.com/office/drawing/2014/main" id="{D5CC4492-99E3-4C37-849C-A39639DD5D26}"/>
              </a:ext>
            </a:extLst>
          </p:cNvPr>
          <p:cNvSpPr/>
          <p:nvPr/>
        </p:nvSpPr>
        <p:spPr>
          <a:xfrm>
            <a:off x="9575462" y="4142672"/>
            <a:ext cx="230215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декабря года, следующего за отчетным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="" xmlns:a16="http://schemas.microsoft.com/office/drawing/2014/main" id="{C3250F06-75A0-4299-A2C5-133A9ACBECDB}"/>
              </a:ext>
            </a:extLst>
          </p:cNvPr>
          <p:cNvSpPr/>
          <p:nvPr/>
        </p:nvSpPr>
        <p:spPr>
          <a:xfrm>
            <a:off x="9691775" y="5065317"/>
            <a:ext cx="21151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февраль второго года после отчетного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="" xmlns:a16="http://schemas.microsoft.com/office/drawing/2014/main" id="{D8761420-25B0-4298-B9D2-64D31434D605}"/>
              </a:ext>
            </a:extLst>
          </p:cNvPr>
          <p:cNvSpPr/>
          <p:nvPr/>
        </p:nvSpPr>
        <p:spPr>
          <a:xfrm>
            <a:off x="9734370" y="5776685"/>
            <a:ext cx="19970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мере необходимости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="" xmlns:a16="http://schemas.microsoft.com/office/drawing/2014/main" id="{8921A772-552D-4FFA-BD23-118D482F2D67}"/>
              </a:ext>
            </a:extLst>
          </p:cNvPr>
          <p:cNvSpPr/>
          <p:nvPr/>
        </p:nvSpPr>
        <p:spPr>
          <a:xfrm>
            <a:off x="9686628" y="1503000"/>
            <a:ext cx="199175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40 рабочий день после отчетного квартала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="" xmlns:a16="http://schemas.microsoft.com/office/drawing/2014/main" id="{EF9792BE-1184-4075-BE60-7042DC8E2BDC}"/>
              </a:ext>
            </a:extLst>
          </p:cNvPr>
          <p:cNvSpPr/>
          <p:nvPr/>
        </p:nvSpPr>
        <p:spPr>
          <a:xfrm>
            <a:off x="9686628" y="2898559"/>
            <a:ext cx="199175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40 рабочий день после отчетного квартала</a:t>
            </a:r>
          </a:p>
        </p:txBody>
      </p:sp>
      <p:sp>
        <p:nvSpPr>
          <p:cNvPr id="81" name="Правая фигурная скобка 80">
            <a:extLst>
              <a:ext uri="{FF2B5EF4-FFF2-40B4-BE49-F238E27FC236}">
                <a16:creationId xmlns="" xmlns:a16="http://schemas.microsoft.com/office/drawing/2014/main" id="{351820C3-F918-4617-BB67-33BF6030A87A}"/>
              </a:ext>
            </a:extLst>
          </p:cNvPr>
          <p:cNvSpPr/>
          <p:nvPr/>
        </p:nvSpPr>
        <p:spPr>
          <a:xfrm>
            <a:off x="9395576" y="2382172"/>
            <a:ext cx="305238" cy="1557712"/>
          </a:xfrm>
          <a:prstGeom prst="rightBrace">
            <a:avLst>
              <a:gd name="adj1" fmla="val 59050"/>
              <a:gd name="adj2" fmla="val 49548"/>
            </a:avLst>
          </a:prstGeom>
          <a:ln w="19050">
            <a:solidFill>
              <a:srgbClr val="E10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6" name="Прямая со стрелкой 85">
            <a:extLst>
              <a:ext uri="{FF2B5EF4-FFF2-40B4-BE49-F238E27FC236}">
                <a16:creationId xmlns="" xmlns:a16="http://schemas.microsoft.com/office/drawing/2014/main" id="{2453C621-9034-4D21-A6E0-E85C463428DF}"/>
              </a:ext>
            </a:extLst>
          </p:cNvPr>
          <p:cNvCxnSpPr/>
          <p:nvPr/>
        </p:nvCxnSpPr>
        <p:spPr>
          <a:xfrm>
            <a:off x="1172380" y="2930490"/>
            <a:ext cx="1141" cy="612000"/>
          </a:xfrm>
          <a:prstGeom prst="straightConnector1">
            <a:avLst/>
          </a:prstGeom>
          <a:ln w="28575">
            <a:solidFill>
              <a:srgbClr val="33428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>
            <a:extLst>
              <a:ext uri="{FF2B5EF4-FFF2-40B4-BE49-F238E27FC236}">
                <a16:creationId xmlns="" xmlns:a16="http://schemas.microsoft.com/office/drawing/2014/main" id="{669D9091-A1E4-4C26-B709-87091DD31B5B}"/>
              </a:ext>
            </a:extLst>
          </p:cNvPr>
          <p:cNvCxnSpPr/>
          <p:nvPr/>
        </p:nvCxnSpPr>
        <p:spPr>
          <a:xfrm>
            <a:off x="1173981" y="4722459"/>
            <a:ext cx="1141" cy="468000"/>
          </a:xfrm>
          <a:prstGeom prst="straightConnector1">
            <a:avLst/>
          </a:prstGeom>
          <a:ln w="28575">
            <a:solidFill>
              <a:srgbClr val="33428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Группа 26">
            <a:extLst>
              <a:ext uri="{FF2B5EF4-FFF2-40B4-BE49-F238E27FC236}">
                <a16:creationId xmlns="" xmlns:a16="http://schemas.microsoft.com/office/drawing/2014/main" id="{643FB87A-61E0-4CBF-96E0-6AF5553D517D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29" name="object 9">
              <a:extLst>
                <a:ext uri="{FF2B5EF4-FFF2-40B4-BE49-F238E27FC236}">
                  <a16:creationId xmlns="" xmlns:a16="http://schemas.microsoft.com/office/drawing/2014/main" id="{4076C5BE-A117-49A5-94FD-1AA1B96C3E40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11">
              <a:extLst>
                <a:ext uri="{FF2B5EF4-FFF2-40B4-BE49-F238E27FC236}">
                  <a16:creationId xmlns="" xmlns:a16="http://schemas.microsoft.com/office/drawing/2014/main" id="{1D645D33-7D5B-49BE-9B06-903F3F5AA6AC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1F497D"/>
                </a:solidFill>
                <a:ea typeface="Calibri"/>
                <a:cs typeface="Times New Roman"/>
              </a:rPr>
              <a:t>ПЕРМЬСТАТ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83458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24" name="Текст 2"/>
          <p:cNvSpPr>
            <a:spLocks noGrp="1"/>
          </p:cNvSpPr>
          <p:nvPr>
            <p:ph type="body" sz="quarter" idx="10"/>
          </p:nvPr>
        </p:nvSpPr>
        <p:spPr>
          <a:xfrm>
            <a:off x="292219" y="536137"/>
            <a:ext cx="12132000" cy="936897"/>
          </a:xfrm>
        </p:spPr>
        <p:txBody>
          <a:bodyPr/>
          <a:lstStyle/>
          <a:p>
            <a:pPr algn="ctr"/>
            <a:r>
              <a:rPr lang="ru-RU" b="1" dirty="0" smtClean="0"/>
              <a:t>ДИНАМИКА ИНВЕСТИЦИЙ В ОСНОВНОЙ КАПИТАЛ </a:t>
            </a:r>
          </a:p>
          <a:p>
            <a:pPr algn="ctr">
              <a:spcBef>
                <a:spcPts val="0"/>
              </a:spcBef>
            </a:pPr>
            <a:r>
              <a:rPr lang="ru-RU" b="1" dirty="0" smtClean="0"/>
              <a:t>ПО ПЕРМСКОМУ КРАЮ </a:t>
            </a:r>
            <a:r>
              <a:rPr lang="ru-RU" b="1" baseline="30000" dirty="0" smtClean="0">
                <a:ea typeface="Times New Roman"/>
              </a:rPr>
              <a:t>1)</a:t>
            </a:r>
            <a:endParaRPr lang="ru-RU" b="1" dirty="0" smtClean="0"/>
          </a:p>
          <a:p>
            <a:pPr algn="ctr">
              <a:spcBef>
                <a:spcPts val="0"/>
              </a:spcBef>
            </a:pPr>
            <a:r>
              <a:rPr lang="ru-RU" sz="2400" b="1" dirty="0" smtClean="0"/>
              <a:t>(млн рублей; в % к предыдущему году)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276350" y="184712"/>
            <a:ext cx="9377666" cy="380000"/>
            <a:chOff x="1816708" y="4280406"/>
            <a:chExt cx="29576027" cy="380000"/>
          </a:xfrm>
        </p:grpSpPr>
        <p:sp>
          <p:nvSpPr>
            <p:cNvPr id="7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816708" y="4332539"/>
              <a:ext cx="4517733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8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>
              <a:off x="6312024" y="4324369"/>
              <a:ext cx="25080711" cy="33603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6262727" y="4280406"/>
              <a:ext cx="501958" cy="103714"/>
              <a:chOff x="2667374" y="2712291"/>
              <a:chExt cx="501958" cy="103714"/>
            </a:xfrm>
          </p:grpSpPr>
          <p:sp>
            <p:nvSpPr>
              <p:cNvPr id="10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90" y="2712291"/>
                <a:ext cx="43024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2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1F497D"/>
                </a:solidFill>
                <a:ea typeface="Calibri"/>
                <a:cs typeface="Times New Roman"/>
              </a:rPr>
              <a:t>ПЕРМЬСТАТ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2621984"/>
              </p:ext>
            </p:extLst>
          </p:nvPr>
        </p:nvGraphicFramePr>
        <p:xfrm>
          <a:off x="765545" y="2039198"/>
          <a:ext cx="9888472" cy="41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399953" y="5657671"/>
            <a:ext cx="6096000" cy="7540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___________________________________________________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aseline="30000" dirty="0">
                <a:latin typeface="Times New Roman"/>
                <a:ea typeface="Times New Roman"/>
              </a:rPr>
              <a:t> </a:t>
            </a:r>
            <a:r>
              <a:rPr lang="ru-RU" sz="1600" baseline="30000" dirty="0">
                <a:latin typeface="+mj-lt"/>
                <a:ea typeface="Times New Roman"/>
              </a:rPr>
              <a:t>1)</a:t>
            </a:r>
            <a:r>
              <a:rPr lang="ru-RU" sz="1600" dirty="0">
                <a:latin typeface="+mj-lt"/>
                <a:ea typeface="Times New Roman"/>
              </a:rPr>
              <a:t> За </a:t>
            </a:r>
            <a:r>
              <a:rPr lang="ru-RU" sz="1600" dirty="0" smtClean="0">
                <a:latin typeface="+mj-lt"/>
                <a:ea typeface="Times New Roman"/>
              </a:rPr>
              <a:t>20</a:t>
            </a:r>
            <a:r>
              <a:rPr lang="en-US" sz="1600" dirty="0" smtClean="0">
                <a:latin typeface="+mj-lt"/>
                <a:ea typeface="Times New Roman"/>
              </a:rPr>
              <a:t>20</a:t>
            </a:r>
            <a:r>
              <a:rPr lang="ru-RU" sz="1600" dirty="0" smtClean="0">
                <a:latin typeface="+mj-lt"/>
                <a:ea typeface="Times New Roman"/>
              </a:rPr>
              <a:t> </a:t>
            </a:r>
            <a:r>
              <a:rPr lang="ru-RU" sz="1600" dirty="0">
                <a:latin typeface="+mj-lt"/>
                <a:ea typeface="Times New Roman"/>
              </a:rPr>
              <a:t>год оперативные данные.</a:t>
            </a:r>
            <a:endParaRPr lang="ru-RU" sz="1600" dirty="0">
              <a:effectLst/>
              <a:latin typeface="+mj-lt"/>
              <a:ea typeface="Times New Roman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BF70A226-A926-476F-A5EB-BD33DD72B84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33773" y="4868129"/>
            <a:ext cx="1487553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56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28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276350" y="184712"/>
            <a:ext cx="9377666" cy="380000"/>
            <a:chOff x="1816708" y="4280406"/>
            <a:chExt cx="29576027" cy="380000"/>
          </a:xfrm>
        </p:grpSpPr>
        <p:sp>
          <p:nvSpPr>
            <p:cNvPr id="7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816708" y="4332539"/>
              <a:ext cx="4517733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8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>
              <a:off x="6312024" y="4324369"/>
              <a:ext cx="25080711" cy="33603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6262727" y="4280406"/>
              <a:ext cx="501958" cy="103714"/>
              <a:chOff x="2667374" y="2712291"/>
              <a:chExt cx="501958" cy="103714"/>
            </a:xfrm>
          </p:grpSpPr>
          <p:sp>
            <p:nvSpPr>
              <p:cNvPr id="10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90" y="2712291"/>
                <a:ext cx="43024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2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1F497D"/>
                </a:solidFill>
                <a:ea typeface="Calibri"/>
                <a:cs typeface="Times New Roman"/>
              </a:rPr>
              <a:t>ПЕРМЬСТАТ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695" y="557804"/>
            <a:ext cx="7822351" cy="4396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Текст 2"/>
          <p:cNvSpPr>
            <a:spLocks noGrp="1"/>
          </p:cNvSpPr>
          <p:nvPr>
            <p:ph type="body" sz="quarter" idx="10"/>
          </p:nvPr>
        </p:nvSpPr>
        <p:spPr>
          <a:xfrm>
            <a:off x="268013" y="564710"/>
            <a:ext cx="11786093" cy="437040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b="1" dirty="0" smtClean="0"/>
              <a:t>ИНВЕСТИЦИИ В ОСНОВНОЙ КАПИТАЛ В РАСЧЕТЕ </a:t>
            </a:r>
            <a:br>
              <a:rPr lang="ru-RU" b="1" dirty="0" smtClean="0"/>
            </a:br>
            <a:r>
              <a:rPr lang="ru-RU" b="1" dirty="0" smtClean="0"/>
              <a:t>НА ДУШУ НАСЕЛЕНИЯ ПО РЕГИОНАМ ПФО В 2020 ГОДУ </a:t>
            </a:r>
            <a:r>
              <a:rPr lang="ru-RU" sz="2300" b="1" baseline="30000" dirty="0" smtClean="0">
                <a:ea typeface="Times New Roman"/>
              </a:rPr>
              <a:t>1</a:t>
            </a:r>
            <a:r>
              <a:rPr lang="ru-RU" sz="2300" b="1" baseline="30000" dirty="0">
                <a:ea typeface="Times New Roman"/>
              </a:rPr>
              <a:t>)</a:t>
            </a:r>
            <a:endParaRPr lang="ru-RU" sz="2300" b="1" dirty="0" smtClean="0"/>
          </a:p>
          <a:p>
            <a:pPr algn="ctr">
              <a:spcBef>
                <a:spcPts val="0"/>
              </a:spcBef>
            </a:pPr>
            <a:r>
              <a:rPr lang="ru-RU" sz="2600" b="1" dirty="0" smtClean="0"/>
              <a:t>(рублей)</a:t>
            </a:r>
          </a:p>
          <a:p>
            <a:pPr algn="ctr"/>
            <a:r>
              <a:rPr lang="ru-RU" b="1" dirty="0" smtClean="0"/>
              <a:t>   </a:t>
            </a:r>
          </a:p>
          <a:p>
            <a:pPr algn="ctr"/>
            <a:endParaRPr lang="ru-RU" dirty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9291510"/>
              </p:ext>
            </p:extLst>
          </p:nvPr>
        </p:nvGraphicFramePr>
        <p:xfrm>
          <a:off x="1031359" y="1990725"/>
          <a:ext cx="10322702" cy="401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552353" y="5810071"/>
            <a:ext cx="6096000" cy="7540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___________________________________________________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aseline="30000" dirty="0">
                <a:latin typeface="Times New Roman"/>
                <a:ea typeface="Times New Roman"/>
              </a:rPr>
              <a:t> </a:t>
            </a:r>
            <a:r>
              <a:rPr lang="ru-RU" sz="1600" baseline="30000" dirty="0">
                <a:latin typeface="+mj-lt"/>
                <a:ea typeface="Times New Roman"/>
              </a:rPr>
              <a:t>1)</a:t>
            </a:r>
            <a:r>
              <a:rPr lang="ru-RU" sz="1600" dirty="0">
                <a:latin typeface="+mj-lt"/>
                <a:ea typeface="Times New Roman"/>
              </a:rPr>
              <a:t> </a:t>
            </a:r>
            <a:r>
              <a:rPr lang="ru-RU" sz="1600" dirty="0" smtClean="0">
                <a:latin typeface="+mj-lt"/>
                <a:ea typeface="Times New Roman"/>
              </a:rPr>
              <a:t>оперативные </a:t>
            </a:r>
            <a:r>
              <a:rPr lang="ru-RU" sz="1600" dirty="0">
                <a:latin typeface="+mj-lt"/>
                <a:ea typeface="Times New Roman"/>
              </a:rPr>
              <a:t>данные.</a:t>
            </a:r>
            <a:endParaRPr lang="ru-RU" sz="1600" dirty="0">
              <a:effectLst/>
              <a:latin typeface="+mj-lt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7056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276350" y="184712"/>
            <a:ext cx="9377666" cy="380000"/>
            <a:chOff x="1816708" y="4280406"/>
            <a:chExt cx="29576027" cy="380000"/>
          </a:xfrm>
        </p:grpSpPr>
        <p:sp>
          <p:nvSpPr>
            <p:cNvPr id="7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816708" y="4332539"/>
              <a:ext cx="4517733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8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>
              <a:off x="6312024" y="4324369"/>
              <a:ext cx="25080711" cy="33603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6262727" y="4280406"/>
              <a:ext cx="501958" cy="103714"/>
              <a:chOff x="2667374" y="2712291"/>
              <a:chExt cx="501958" cy="103714"/>
            </a:xfrm>
          </p:grpSpPr>
          <p:sp>
            <p:nvSpPr>
              <p:cNvPr id="10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90" y="2712291"/>
                <a:ext cx="43024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2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1F497D"/>
                </a:solidFill>
                <a:ea typeface="Calibri"/>
                <a:cs typeface="Times New Roman"/>
              </a:rPr>
              <a:t>ПЕРМЬСТАТ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695" y="557804"/>
            <a:ext cx="7822351" cy="4396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Текст 2"/>
          <p:cNvSpPr>
            <a:spLocks noGrp="1"/>
          </p:cNvSpPr>
          <p:nvPr>
            <p:ph type="body" sz="quarter" idx="10"/>
          </p:nvPr>
        </p:nvSpPr>
        <p:spPr>
          <a:xfrm>
            <a:off x="268013" y="564711"/>
            <a:ext cx="11786093" cy="1340069"/>
          </a:xfrm>
        </p:spPr>
        <p:txBody>
          <a:bodyPr/>
          <a:lstStyle/>
          <a:p>
            <a:pPr algn="ctr"/>
            <a:endParaRPr lang="ru-RU" dirty="0" smtClean="0"/>
          </a:p>
          <a:p>
            <a:pPr indent="457200" algn="just"/>
            <a:r>
              <a:rPr lang="ru-RU" sz="2400" dirty="0" smtClean="0"/>
              <a:t>В </a:t>
            </a:r>
            <a:r>
              <a:rPr lang="ru-RU" sz="2400" dirty="0"/>
              <a:t>январе-марте 2021 года на развитие экономики и социальной сферы края использовано 43264,6 млн рублей инвестиций в основной капитал</a:t>
            </a:r>
            <a:r>
              <a:rPr lang="ru-RU" sz="2400" dirty="0" smtClean="0"/>
              <a:t>, что </a:t>
            </a:r>
            <a:r>
              <a:rPr lang="ru-RU" sz="2400" dirty="0"/>
              <a:t>составило 91,8% к уровню аналогичного периода предыдущего года (в сопоставимых ценах).</a:t>
            </a:r>
          </a:p>
          <a:p>
            <a:pPr indent="457200" algn="just"/>
            <a:r>
              <a:rPr lang="ru-RU" sz="2400" dirty="0"/>
              <a:t>Объем инвестиций в основной капитал (без субъектов малого предпринимательства и объема инвестиций, не наблюдаемых прямыми статистическими методами) за три месяца 2021 года составил 33800,5 млн рублей или 90,5% к уровню аналогичного периода 2020 года (в сопоставимых ценах</a:t>
            </a:r>
            <a:r>
              <a:rPr lang="ru-RU" sz="2400" dirty="0" smtClean="0"/>
              <a:t>).</a:t>
            </a:r>
            <a:endParaRPr lang="ru-RU" sz="2400" dirty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BF70A226-A926-476F-A5EB-BD33DD72B84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33773" y="4868129"/>
            <a:ext cx="1487553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6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190847" y="669851"/>
            <a:ext cx="10239153" cy="499730"/>
          </a:xfrm>
        </p:spPr>
        <p:txBody>
          <a:bodyPr/>
          <a:lstStyle/>
          <a:p>
            <a:pPr lvl="0" algn="ctr"/>
            <a:r>
              <a:rPr lang="ru-RU" b="1" dirty="0" smtClean="0"/>
              <a:t>НОРМАТИВНО-ПРАВОВАЯ БАЗА </a:t>
            </a:r>
            <a:endParaRPr lang="ru-RU" b="1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276350" y="184712"/>
            <a:ext cx="9377666" cy="380000"/>
            <a:chOff x="1816708" y="4280406"/>
            <a:chExt cx="29576027" cy="380000"/>
          </a:xfrm>
        </p:grpSpPr>
        <p:sp>
          <p:nvSpPr>
            <p:cNvPr id="7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816708" y="4332539"/>
              <a:ext cx="4517733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8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>
              <a:off x="6312024" y="4324369"/>
              <a:ext cx="25080711" cy="33603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6262727" y="4280406"/>
              <a:ext cx="501958" cy="103714"/>
              <a:chOff x="2667374" y="2712291"/>
              <a:chExt cx="501958" cy="103714"/>
            </a:xfrm>
          </p:grpSpPr>
          <p:sp>
            <p:nvSpPr>
              <p:cNvPr id="10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90" y="2712291"/>
                <a:ext cx="43024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2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1F497D"/>
                </a:solidFill>
                <a:ea typeface="Calibri"/>
                <a:cs typeface="Times New Roman"/>
              </a:rPr>
              <a:t>ПЕРМЬСТАТ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4" name="Текст 3"/>
          <p:cNvSpPr txBox="1">
            <a:spLocks/>
          </p:cNvSpPr>
          <p:nvPr/>
        </p:nvSpPr>
        <p:spPr>
          <a:xfrm>
            <a:off x="1673035" y="1579070"/>
            <a:ext cx="8310783" cy="51417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4286"/>
              </a:buClr>
              <a:buSzPct val="95000"/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+mj-lt"/>
              </a:rPr>
              <a:t>Федеральный </a:t>
            </a:r>
            <a:r>
              <a:rPr lang="ru-RU" sz="2000" dirty="0">
                <a:latin typeface="+mj-lt"/>
              </a:rPr>
              <a:t>закон «Об инвестиционной деятельности в </a:t>
            </a:r>
            <a:r>
              <a:rPr lang="ru-RU" sz="2000" dirty="0" smtClean="0">
                <a:latin typeface="+mj-lt"/>
              </a:rPr>
              <a:t>Российской </a:t>
            </a:r>
            <a:r>
              <a:rPr lang="ru-RU" sz="2000" dirty="0">
                <a:latin typeface="+mj-lt"/>
              </a:rPr>
              <a:t>Федерации, осуществляемой в форме капитальных вложений» </a:t>
            </a:r>
            <a:r>
              <a:rPr lang="ru-RU" sz="2000" dirty="0" smtClean="0">
                <a:latin typeface="+mj-lt"/>
              </a:rPr>
              <a:t>от </a:t>
            </a:r>
            <a:r>
              <a:rPr lang="ru-RU" sz="2000" dirty="0">
                <a:latin typeface="+mj-lt"/>
              </a:rPr>
              <a:t>25 февраля 1999 года № 39-ФЗ</a:t>
            </a:r>
          </a:p>
          <a:p>
            <a:pPr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4286"/>
              </a:buClr>
              <a:buSzPct val="95000"/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+mj-lt"/>
              </a:rPr>
              <a:t>Официальная статистическая методология оп</a:t>
            </a:r>
            <a:r>
              <a:rPr lang="ru-RU" sz="2000" dirty="0" smtClean="0">
                <a:solidFill>
                  <a:prstClr val="black"/>
                </a:solidFill>
                <a:latin typeface="+mj-lt"/>
              </a:rPr>
              <a:t>ределения инвестиций в основной капитал на региональном уровне, утвержденной приказом Росстата от 18.09.2014 № 569</a:t>
            </a:r>
          </a:p>
          <a:p>
            <a:pPr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4286"/>
              </a:buClr>
              <a:buSzPct val="95000"/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prstClr val="black"/>
                </a:solidFill>
                <a:latin typeface="+mj-lt"/>
              </a:rPr>
              <a:t>Регламент оценки, корректировки и публикации данных статистического наблюдения за строительством и инвестициями в основной капитал, </a:t>
            </a:r>
            <a:r>
              <a:rPr lang="ru-RU" sz="2000" dirty="0" smtClean="0"/>
              <a:t>утвержденный приказом Росстата от 26.09.2016 № 544</a:t>
            </a:r>
            <a:r>
              <a:rPr lang="ru-RU" sz="2000" dirty="0" smtClean="0">
                <a:latin typeface="+mj-lt"/>
              </a:rPr>
              <a:t> </a:t>
            </a:r>
          </a:p>
          <a:p>
            <a:pPr marL="0">
              <a:lnSpc>
                <a:spcPct val="10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ru-RU" sz="2000" dirty="0" smtClean="0">
              <a:solidFill>
                <a:prstClr val="black"/>
              </a:solidFill>
              <a:latin typeface="+mj-lt"/>
            </a:endParaRPr>
          </a:p>
          <a:p>
            <a:pPr>
              <a:spcBef>
                <a:spcPts val="0"/>
              </a:spcBef>
            </a:pPr>
            <a:endParaRPr lang="ru-RU" dirty="0">
              <a:latin typeface="+mj-lt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F70A226-A926-476F-A5EB-BD33DD72B84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8425" y="5052501"/>
            <a:ext cx="1487553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4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532DB447-02C7-462B-BE05-B1156F724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30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2017438-130E-488C-9B25-0462A9B783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6686" y="378371"/>
            <a:ext cx="10886400" cy="1260000"/>
          </a:xfrm>
        </p:spPr>
        <p:txBody>
          <a:bodyPr/>
          <a:lstStyle/>
          <a:p>
            <a:pPr lvl="0" algn="ctr"/>
            <a:r>
              <a:rPr lang="ru-RU" sz="2000" b="1" dirty="0" smtClean="0">
                <a:latin typeface="Arial" panose="020B0604020202020204"/>
                <a:cs typeface="Times New Roman" panose="02020603050405020304" pitchFamily="18" charset="0"/>
              </a:rPr>
              <a:t>Инвестиции в основной капитал по муниципальным образованиям Пермского края </a:t>
            </a:r>
          </a:p>
          <a:p>
            <a:pPr lvl="0" algn="ctr">
              <a:spcBef>
                <a:spcPts val="0"/>
              </a:spcBef>
            </a:pPr>
            <a:r>
              <a:rPr lang="ru-RU" sz="2000" b="1" dirty="0" smtClean="0">
                <a:latin typeface="Arial" panose="020B0604020202020204"/>
                <a:cs typeface="Times New Roman" panose="02020603050405020304" pitchFamily="18" charset="0"/>
              </a:rPr>
              <a:t>за январь-март 2021 года</a:t>
            </a:r>
          </a:p>
          <a:p>
            <a:pPr lvl="0" algn="ctr"/>
            <a:endParaRPr lang="ru-RU" sz="2400" b="1" dirty="0" smtClean="0"/>
          </a:p>
        </p:txBody>
      </p: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A6D4D9FC-4FCA-48D4-ADBD-71A1478CAC6D}"/>
              </a:ext>
            </a:extLst>
          </p:cNvPr>
          <p:cNvGrpSpPr/>
          <p:nvPr/>
        </p:nvGrpSpPr>
        <p:grpSpPr>
          <a:xfrm>
            <a:off x="11697890" y="5748545"/>
            <a:ext cx="494109" cy="499100"/>
            <a:chOff x="9699205" y="5186438"/>
            <a:chExt cx="440055" cy="444500"/>
          </a:xfrm>
        </p:grpSpPr>
        <p:sp>
          <p:nvSpPr>
            <p:cNvPr id="8" name="object 16">
              <a:extLst>
                <a:ext uri="{FF2B5EF4-FFF2-40B4-BE49-F238E27FC236}">
                  <a16:creationId xmlns="" xmlns:a16="http://schemas.microsoft.com/office/drawing/2014/main" id="{593C45C2-8DA9-4D3C-B994-FC59BECE016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" name="object 17">
              <a:extLst>
                <a:ext uri="{FF2B5EF4-FFF2-40B4-BE49-F238E27FC236}">
                  <a16:creationId xmlns="" xmlns:a16="http://schemas.microsoft.com/office/drawing/2014/main" id="{FF9CD1AF-DAC1-40FF-8880-0BE823A71A5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13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8803356"/>
              </p:ext>
            </p:extLst>
          </p:nvPr>
        </p:nvGraphicFramePr>
        <p:xfrm>
          <a:off x="1541720" y="1157327"/>
          <a:ext cx="3530010" cy="5623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4736"/>
                <a:gridCol w="1265274"/>
              </a:tblGrid>
              <a:tr h="32059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 </a:t>
                      </a:r>
                      <a:endParaRPr lang="ru-RU" sz="1200" dirty="0"/>
                    </a:p>
                  </a:txBody>
                  <a:tcPr marL="57978" marR="57978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+mj-lt"/>
                        </a:rPr>
                        <a:t>33800464</a:t>
                      </a:r>
                    </a:p>
                    <a:p>
                      <a:pPr algn="r"/>
                      <a:endParaRPr lang="ru-RU" sz="1200" b="1" dirty="0">
                        <a:latin typeface="+mj-lt"/>
                      </a:endParaRPr>
                    </a:p>
                  </a:txBody>
                  <a:tcPr marL="57978" marR="57978" marT="0" marB="0"/>
                </a:tc>
              </a:tr>
              <a:tr h="2085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Городские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округа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78" marR="579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2B398F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978" marR="57978" marT="0" marB="0"/>
                </a:tc>
              </a:tr>
              <a:tr h="208535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город Пермь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78" marR="57978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18208466</a:t>
                      </a:r>
                    </a:p>
                  </a:txBody>
                  <a:tcPr marL="9525" marR="9525" marT="9525" marB="0" anchor="b"/>
                </a:tc>
              </a:tr>
              <a:tr h="208535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город Березники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78" marR="57978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5093863</a:t>
                      </a:r>
                    </a:p>
                  </a:txBody>
                  <a:tcPr marL="9525" marR="9525" marT="9525" marB="0" anchor="b"/>
                </a:tc>
              </a:tr>
              <a:tr h="208535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Верещагинский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78" marR="57978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38855</a:t>
                      </a:r>
                    </a:p>
                  </a:txBody>
                  <a:tcPr marL="9525" marR="9525" marT="9525" marB="0" anchor="b"/>
                </a:tc>
              </a:tr>
              <a:tr h="208535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Горнозаводский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78" marR="57978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85453</a:t>
                      </a:r>
                    </a:p>
                  </a:txBody>
                  <a:tcPr marL="9525" marR="9525" marT="9525" marB="0" anchor="b"/>
                </a:tc>
              </a:tr>
              <a:tr h="208535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Гремячинский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78" marR="57978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7632</a:t>
                      </a:r>
                    </a:p>
                  </a:txBody>
                  <a:tcPr marL="9525" marR="9525" marT="9525" marB="0" anchor="b"/>
                </a:tc>
              </a:tr>
              <a:tr h="208535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город </a:t>
                      </a:r>
                      <a:r>
                        <a:rPr lang="ru-RU" sz="1200" dirty="0" err="1">
                          <a:effectLst/>
                        </a:rPr>
                        <a:t>Губаха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78" marR="57978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1820157</a:t>
                      </a:r>
                    </a:p>
                  </a:txBody>
                  <a:tcPr marL="9525" marR="9525" marT="9525" marB="0" anchor="b"/>
                </a:tc>
              </a:tr>
              <a:tr h="208535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Добрянский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78" marR="57978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772834</a:t>
                      </a:r>
                    </a:p>
                  </a:txBody>
                  <a:tcPr marL="9525" marR="9525" marT="9525" marB="0" anchor="b"/>
                </a:tc>
              </a:tr>
              <a:tr h="208535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Ильинский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78" marR="57978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4035</a:t>
                      </a:r>
                    </a:p>
                  </a:txBody>
                  <a:tcPr marL="9525" marR="9525" marT="9525" marB="0" anchor="b"/>
                </a:tc>
              </a:tr>
              <a:tr h="208535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город </a:t>
                      </a:r>
                      <a:r>
                        <a:rPr lang="ru-RU" sz="1200" dirty="0" err="1">
                          <a:effectLst/>
                        </a:rPr>
                        <a:t>Кизел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78" marR="57978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2837</a:t>
                      </a:r>
                    </a:p>
                  </a:txBody>
                  <a:tcPr marL="9525" marR="9525" marT="9525" marB="0" anchor="b"/>
                </a:tc>
              </a:tr>
              <a:tr h="208535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Красновишерский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78" marR="57978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16322</a:t>
                      </a:r>
                    </a:p>
                  </a:txBody>
                  <a:tcPr marL="9525" marR="9525" marT="9525" marB="0" anchor="b"/>
                </a:tc>
              </a:tr>
              <a:tr h="208535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Краснокамский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78" marR="57978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2257396</a:t>
                      </a:r>
                    </a:p>
                  </a:txBody>
                  <a:tcPr marL="9525" marR="9525" marT="9525" marB="0" anchor="b"/>
                </a:tc>
              </a:tr>
              <a:tr h="208535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город Кунгур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78" marR="57978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40708</a:t>
                      </a:r>
                    </a:p>
                  </a:txBody>
                  <a:tcPr marL="9525" marR="9525" marT="9525" marB="0" anchor="b"/>
                </a:tc>
              </a:tr>
              <a:tr h="208535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Лысьвенский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78" marR="57978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187217</a:t>
                      </a:r>
                    </a:p>
                  </a:txBody>
                  <a:tcPr marL="9525" marR="9525" marT="9525" marB="0" anchor="b"/>
                </a:tc>
              </a:tr>
              <a:tr h="208535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Нытвенский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78" marR="57978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242141</a:t>
                      </a:r>
                    </a:p>
                  </a:txBody>
                  <a:tcPr marL="9525" marR="9525" marT="9525" marB="0" anchor="b"/>
                </a:tc>
              </a:tr>
              <a:tr h="208535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Октябрьский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78" marR="57978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203796</a:t>
                      </a:r>
                    </a:p>
                  </a:txBody>
                  <a:tcPr marL="9525" marR="9525" marT="9525" marB="0" anchor="b"/>
                </a:tc>
              </a:tr>
              <a:tr h="208535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Осинский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78" marR="57978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16995</a:t>
                      </a:r>
                    </a:p>
                  </a:txBody>
                  <a:tcPr marL="9525" marR="9525" marT="9525" marB="0" anchor="b"/>
                </a:tc>
              </a:tr>
              <a:tr h="208535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Оханский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78" marR="57978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42948</a:t>
                      </a:r>
                    </a:p>
                  </a:txBody>
                  <a:tcPr marL="9525" marR="9525" marT="9525" marB="0" anchor="b"/>
                </a:tc>
              </a:tr>
              <a:tr h="208535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Очерский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978" marR="57978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23666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08535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Соликамский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78" marR="57978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1568455</a:t>
                      </a:r>
                    </a:p>
                  </a:txBody>
                  <a:tcPr marL="9525" marR="9525" marT="9525" marB="0" anchor="b"/>
                </a:tc>
              </a:tr>
              <a:tr h="208535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Суксунский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78" marR="57978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76952</a:t>
                      </a:r>
                    </a:p>
                  </a:txBody>
                  <a:tcPr marL="9525" marR="9525" marT="9525" marB="0" anchor="b"/>
                </a:tc>
              </a:tr>
              <a:tr h="208535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Чайковский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78" marR="57978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490108</a:t>
                      </a:r>
                    </a:p>
                  </a:txBody>
                  <a:tcPr marL="9525" marR="9525" marT="9525" marB="0" anchor="b"/>
                </a:tc>
              </a:tr>
              <a:tr h="208535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Чердынский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78" marR="57978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9381</a:t>
                      </a:r>
                    </a:p>
                  </a:txBody>
                  <a:tcPr marL="9525" marR="9525" marT="9525" marB="0" anchor="b"/>
                </a:tc>
              </a:tr>
              <a:tr h="208535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Чернушинский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78" marR="57978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49425</a:t>
                      </a:r>
                    </a:p>
                  </a:txBody>
                  <a:tcPr marL="9525" marR="9525" marT="9525" marB="0" anchor="b"/>
                </a:tc>
              </a:tr>
              <a:tr h="208535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Чусовской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78" marR="57978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987937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59023"/>
              </p:ext>
            </p:extLst>
          </p:nvPr>
        </p:nvGraphicFramePr>
        <p:xfrm>
          <a:off x="5220587" y="1157320"/>
          <a:ext cx="3344811" cy="553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8822"/>
                <a:gridCol w="1255989"/>
              </a:tblGrid>
              <a:tr h="3424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Муниципальные округа</a:t>
                      </a:r>
                    </a:p>
                  </a:txBody>
                  <a:tcPr marL="65226" marR="65226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2B398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226" marR="65226" marT="0" marB="0">
                    <a:solidFill>
                      <a:schemeClr val="accent1"/>
                    </a:solidFill>
                  </a:tcPr>
                </a:tc>
              </a:tr>
              <a:tr h="244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Александровский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39969</a:t>
                      </a:r>
                    </a:p>
                  </a:txBody>
                  <a:tcPr marL="9525" marR="9525" marT="9525" marB="0" anchor="b"/>
                </a:tc>
              </a:tr>
              <a:tr h="244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Бардымский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4336</a:t>
                      </a:r>
                    </a:p>
                  </a:txBody>
                  <a:tcPr marL="9525" marR="9525" marT="9525" marB="0" anchor="b"/>
                </a:tc>
              </a:tr>
              <a:tr h="244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Березовский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151117</a:t>
                      </a:r>
                    </a:p>
                  </a:txBody>
                  <a:tcPr marL="9525" marR="9525" marT="9525" marB="0" anchor="b"/>
                </a:tc>
              </a:tr>
              <a:tr h="244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Гайнский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548</a:t>
                      </a:r>
                    </a:p>
                  </a:txBody>
                  <a:tcPr marL="9525" marR="9525" marT="9525" marB="0" anchor="b"/>
                </a:tc>
              </a:tr>
              <a:tr h="244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Еловский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3666</a:t>
                      </a:r>
                    </a:p>
                  </a:txBody>
                  <a:tcPr marL="9525" marR="9525" marT="9525" marB="0" anchor="b"/>
                </a:tc>
              </a:tr>
              <a:tr h="244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Карагайский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103256</a:t>
                      </a:r>
                    </a:p>
                  </a:txBody>
                  <a:tcPr marL="9525" marR="9525" marT="9525" marB="0" anchor="b"/>
                </a:tc>
              </a:tr>
              <a:tr h="244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Кишертский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10314</a:t>
                      </a:r>
                    </a:p>
                  </a:txBody>
                  <a:tcPr marL="9525" marR="9525" marT="9525" marB="0" anchor="b"/>
                </a:tc>
              </a:tr>
              <a:tr h="244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Косинский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792</a:t>
                      </a:r>
                    </a:p>
                  </a:txBody>
                  <a:tcPr marL="9525" marR="9525" marT="9525" marB="0" anchor="b"/>
                </a:tc>
              </a:tr>
              <a:tr h="244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Кочевский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6265</a:t>
                      </a:r>
                    </a:p>
                  </a:txBody>
                  <a:tcPr marL="9525" marR="9525" marT="9525" marB="0" anchor="b"/>
                </a:tc>
              </a:tr>
              <a:tr h="244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Кудымкарский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70656</a:t>
                      </a:r>
                    </a:p>
                  </a:txBody>
                  <a:tcPr marL="9525" marR="9525" marT="9525" marB="0" anchor="b"/>
                </a:tc>
              </a:tr>
              <a:tr h="244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Куединский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19733</a:t>
                      </a:r>
                    </a:p>
                  </a:txBody>
                  <a:tcPr marL="9525" marR="9525" marT="9525" marB="0" anchor="b"/>
                </a:tc>
              </a:tr>
              <a:tr h="244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Ординский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12530</a:t>
                      </a:r>
                    </a:p>
                  </a:txBody>
                  <a:tcPr marL="9525" marR="9525" marT="9525" marB="0" anchor="b"/>
                </a:tc>
              </a:tr>
              <a:tr h="251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Сивинский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62033</a:t>
                      </a:r>
                    </a:p>
                  </a:txBody>
                  <a:tcPr marL="9525" marR="9525" marT="9525" marB="0" anchor="b"/>
                </a:tc>
              </a:tr>
              <a:tr h="244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Уинский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7621</a:t>
                      </a:r>
                    </a:p>
                  </a:txBody>
                  <a:tcPr marL="9525" marR="9525" marT="9525" marB="0" anchor="b"/>
                </a:tc>
              </a:tr>
              <a:tr h="244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Частинский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14677</a:t>
                      </a:r>
                    </a:p>
                  </a:txBody>
                  <a:tcPr marL="9525" marR="9525" marT="9525" marB="0" anchor="b"/>
                </a:tc>
              </a:tr>
              <a:tr h="244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Юрлинский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1615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44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Юсьвинский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23099</a:t>
                      </a:r>
                    </a:p>
                  </a:txBody>
                  <a:tcPr marL="9525" marR="9525" marT="9525" marB="0" anchor="b"/>
                </a:tc>
              </a:tr>
              <a:tr h="3002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Муниципальные районы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rgbClr val="2B398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4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Большесосновский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29711</a:t>
                      </a:r>
                    </a:p>
                  </a:txBody>
                  <a:tcPr marL="9525" marR="9525" marT="9525" marB="0" anchor="b"/>
                </a:tc>
              </a:tr>
              <a:tr h="244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Кунгурский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58014</a:t>
                      </a:r>
                    </a:p>
                  </a:txBody>
                  <a:tcPr marL="9525" marR="9525" marT="9525" marB="0" anchor="b"/>
                </a:tc>
              </a:tr>
              <a:tr h="244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Пермский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916542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8631D7E3-C831-4E0C-B231-A1F83F48DBE6}"/>
              </a:ext>
            </a:extLst>
          </p:cNvPr>
          <p:cNvGrpSpPr/>
          <p:nvPr/>
        </p:nvGrpSpPr>
        <p:grpSpPr>
          <a:xfrm>
            <a:off x="1285600" y="95702"/>
            <a:ext cx="10668801" cy="323165"/>
            <a:chOff x="1276143" y="87565"/>
            <a:chExt cx="10668801" cy="323165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6D34BFE9-730A-4041-A558-174346B03D28}"/>
                </a:ext>
              </a:extLst>
            </p:cNvPr>
            <p:cNvSpPr txBox="1"/>
            <p:nvPr/>
          </p:nvSpPr>
          <p:spPr>
            <a:xfrm>
              <a:off x="10596260" y="87565"/>
              <a:ext cx="134868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b="1" dirty="0">
                  <a:solidFill>
                    <a:srgbClr val="2B398F"/>
                  </a:solidFill>
                </a:rPr>
                <a:t>ПЕРМЬСТАТ</a:t>
              </a:r>
            </a:p>
          </p:txBody>
        </p:sp>
        <p:grpSp>
          <p:nvGrpSpPr>
            <p:cNvPr id="24" name="Группа 23">
              <a:extLst>
                <a:ext uri="{FF2B5EF4-FFF2-40B4-BE49-F238E27FC236}">
                  <a16:creationId xmlns="" xmlns:a16="http://schemas.microsoft.com/office/drawing/2014/main" id="{900E0F2C-8EBF-43F6-9DB5-47F1C83AAA01}"/>
                </a:ext>
              </a:extLst>
            </p:cNvPr>
            <p:cNvGrpSpPr/>
            <p:nvPr/>
          </p:nvGrpSpPr>
          <p:grpSpPr>
            <a:xfrm>
              <a:off x="1276143" y="129443"/>
              <a:ext cx="9340443" cy="240791"/>
              <a:chOff x="1274453" y="137193"/>
              <a:chExt cx="10580181" cy="240791"/>
            </a:xfrm>
          </p:grpSpPr>
          <p:sp>
            <p:nvSpPr>
              <p:cNvPr id="25" name="object 9">
                <a:extLst>
                  <a:ext uri="{FF2B5EF4-FFF2-40B4-BE49-F238E27FC236}">
                    <a16:creationId xmlns="" xmlns:a16="http://schemas.microsoft.com/office/drawing/2014/main" id="{657B6510-9994-4847-94AE-FBBDF503F06F}"/>
                  </a:ext>
                </a:extLst>
              </p:cNvPr>
              <p:cNvSpPr/>
              <p:nvPr/>
            </p:nvSpPr>
            <p:spPr>
              <a:xfrm>
                <a:off x="1274453" y="223077"/>
                <a:ext cx="5076000" cy="154907"/>
              </a:xfrm>
              <a:custGeom>
                <a:avLst/>
                <a:gdLst/>
                <a:ahLst/>
                <a:cxnLst/>
                <a:rect l="l" t="t" r="r" b="b"/>
                <a:pathLst>
                  <a:path w="3267075">
                    <a:moveTo>
                      <a:pt x="0" y="0"/>
                    </a:moveTo>
                    <a:lnTo>
                      <a:pt x="3266757" y="0"/>
                    </a:lnTo>
                  </a:path>
                </a:pathLst>
              </a:custGeom>
              <a:ln w="25400">
                <a:solidFill>
                  <a:srgbClr val="334286"/>
                </a:solidFill>
              </a:ln>
            </p:spPr>
            <p:txBody>
              <a:bodyPr wrap="square" lIns="0" tIns="0" rIns="0" bIns="0" rtlCol="0"/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object 12">
                <a:extLst>
                  <a:ext uri="{FF2B5EF4-FFF2-40B4-BE49-F238E27FC236}">
                    <a16:creationId xmlns="" xmlns:a16="http://schemas.microsoft.com/office/drawing/2014/main" id="{E4590621-D9D5-4E4D-95A8-9EA870E32E1D}"/>
                  </a:ext>
                </a:extLst>
              </p:cNvPr>
              <p:cNvSpPr/>
              <p:nvPr/>
            </p:nvSpPr>
            <p:spPr>
              <a:xfrm>
                <a:off x="6406486" y="173568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64A9D0AA-AB68-4057-AE6B-1D3C36D2FD75}"/>
                  </a:ext>
                </a:extLst>
              </p:cNvPr>
              <p:cNvSpPr/>
              <p:nvPr/>
            </p:nvSpPr>
            <p:spPr>
              <a:xfrm flipV="1">
                <a:off x="6566234" y="137193"/>
                <a:ext cx="5288400" cy="101679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291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31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276350" y="184712"/>
            <a:ext cx="9377666" cy="380000"/>
            <a:chOff x="1816708" y="4280406"/>
            <a:chExt cx="29576027" cy="380000"/>
          </a:xfrm>
        </p:grpSpPr>
        <p:sp>
          <p:nvSpPr>
            <p:cNvPr id="7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816708" y="4332539"/>
              <a:ext cx="4517733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8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>
              <a:off x="6312024" y="4324369"/>
              <a:ext cx="25080711" cy="33603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6262727" y="4280406"/>
              <a:ext cx="501958" cy="103714"/>
              <a:chOff x="2667374" y="2712291"/>
              <a:chExt cx="501958" cy="103714"/>
            </a:xfrm>
          </p:grpSpPr>
          <p:sp>
            <p:nvSpPr>
              <p:cNvPr id="10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90" y="2712291"/>
                <a:ext cx="43024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2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1F497D"/>
                </a:solidFill>
                <a:ea typeface="Calibri"/>
                <a:cs typeface="Times New Roman"/>
              </a:rPr>
              <a:t>ПЕРМЬСТАТ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695" y="557804"/>
            <a:ext cx="7822351" cy="4396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Текст 2"/>
          <p:cNvSpPr>
            <a:spLocks noGrp="1"/>
          </p:cNvSpPr>
          <p:nvPr>
            <p:ph type="body" sz="quarter" idx="10"/>
          </p:nvPr>
        </p:nvSpPr>
        <p:spPr>
          <a:xfrm>
            <a:off x="501840" y="279569"/>
            <a:ext cx="11786093" cy="1340069"/>
          </a:xfrm>
        </p:spPr>
        <p:txBody>
          <a:bodyPr/>
          <a:lstStyle/>
          <a:p>
            <a:pPr algn="ctr"/>
            <a:r>
              <a:rPr lang="ru-RU" b="1" dirty="0" smtClean="0"/>
              <a:t>Крупные инвестиционные проекты,</a:t>
            </a:r>
          </a:p>
          <a:p>
            <a:pPr algn="ctr">
              <a:spcBef>
                <a:spcPts val="0"/>
              </a:spcBef>
            </a:pPr>
            <a:r>
              <a:rPr lang="ru-RU" b="1" dirty="0" smtClean="0"/>
              <a:t> реализуемые на территории Пермского края </a:t>
            </a:r>
            <a:endParaRPr lang="ru-RU" b="1" dirty="0"/>
          </a:p>
          <a:p>
            <a:pPr algn="ctr"/>
            <a:endParaRPr lang="ru-RU" dirty="0" smtClean="0"/>
          </a:p>
          <a:p>
            <a:pPr lvl="0" algn="ctr">
              <a:spcBef>
                <a:spcPts val="0"/>
              </a:spcBef>
            </a:pPr>
            <a:r>
              <a:rPr lang="ru-RU" sz="1800" b="1" dirty="0">
                <a:solidFill>
                  <a:prstClr val="white"/>
                </a:solidFill>
                <a:latin typeface="Arial" panose="020B0604020202020204"/>
              </a:rPr>
              <a:t>ВИД ЗАПРОСА</a:t>
            </a:r>
          </a:p>
          <a:p>
            <a:pPr algn="ctr"/>
            <a:endParaRPr lang="ru-RU" dirty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55967" y="3244334"/>
            <a:ext cx="1880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solidFill>
                  <a:prstClr val="white"/>
                </a:solidFill>
              </a:rPr>
              <a:t>ВИД ЗАПРОСА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635019"/>
              </p:ext>
            </p:extLst>
          </p:nvPr>
        </p:nvGraphicFramePr>
        <p:xfrm>
          <a:off x="394436" y="1169583"/>
          <a:ext cx="11403125" cy="5121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0989"/>
                <a:gridCol w="7492136"/>
              </a:tblGrid>
              <a:tr h="39349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Инвестор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Инвестиционный проект</a:t>
                      </a:r>
                      <a:endParaRPr lang="ru-RU" sz="1400" dirty="0"/>
                    </a:p>
                  </a:txBody>
                  <a:tcPr/>
                </a:tc>
              </a:tr>
              <a:tr h="320121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«ЛУКОЙЛ-Пермь»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Строительство эксплуатационных скважин на территории Пермского края 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8029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ПАО «</a:t>
                      </a:r>
                      <a:r>
                        <a:rPr lang="ru-RU" sz="1200" b="1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Уралкалий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»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Строительство </a:t>
                      </a:r>
                      <a:r>
                        <a:rPr lang="ru-RU" sz="1200" b="1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Усть-Яйвинского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рудника ,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Расширение СКРУ-3, Строительство нового рудника СКРУ-2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84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«Кама Картон»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производства коробочного картона </a:t>
                      </a:r>
                      <a:r>
                        <a:rPr lang="en-US" sz="12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FBB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596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ООО «</a:t>
                      </a:r>
                      <a:r>
                        <a:rPr lang="ru-RU" sz="1200" b="1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ЕвроХим-Усольский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калийный комбинат»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промышленного производства «</a:t>
                      </a:r>
                      <a:r>
                        <a:rPr lang="ru-RU" sz="1200" b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Усольский</a:t>
                      </a:r>
                      <a:r>
                        <a:rPr lang="ru-RU" sz="12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калийный комбинат» и освоению производства промышленной продукции (калий хлористый)</a:t>
                      </a:r>
                      <a:endParaRPr lang="ru-RU" sz="1200" b="1" u="none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596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ПАО «Метафракс»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Комплекс по производству аммиака-карбамида-меламина на основе продувочного газа производства метанола </a:t>
                      </a:r>
                    </a:p>
                  </a:txBody>
                  <a:tcPr/>
                </a:tc>
              </a:tr>
              <a:tr h="4456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ООО «ЛУКОЙЛ-</a:t>
                      </a:r>
                      <a:r>
                        <a:rPr lang="ru-RU" sz="1200" b="1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Пермнефтеоргсинтез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»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Строительство эстакады налива светлых нефтепродуктов</a:t>
                      </a:r>
                    </a:p>
                  </a:txBody>
                  <a:tcPr/>
                </a:tc>
              </a:tr>
              <a:tr h="4802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АО «Корпорация развития Пермского края»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Строительство современного нового жилого микрорайона в Правобережной части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Березники</a:t>
                      </a:r>
                      <a:endParaRPr lang="ru-RU" sz="1200" b="1" u="none" kern="1200" dirty="0" smtClean="0">
                        <a:solidFill>
                          <a:srgbClr val="DA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119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АО «Верхнекамская калийная компания»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kern="1200" dirty="0" smtClean="0">
                          <a:solidFill>
                            <a:srgbClr val="33428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Освоение </a:t>
                      </a:r>
                      <a:r>
                        <a:rPr lang="ru-RU" sz="1200" b="1" u="none" kern="1200" dirty="0" err="1" smtClean="0">
                          <a:solidFill>
                            <a:srgbClr val="33428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Талицкого</a:t>
                      </a:r>
                      <a:r>
                        <a:rPr lang="ru-RU" sz="1200" b="1" u="none" kern="1200" dirty="0" smtClean="0">
                          <a:solidFill>
                            <a:srgbClr val="33428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участка Верхнекамского месторождения калийно-магниевых солей</a:t>
                      </a:r>
                    </a:p>
                  </a:txBody>
                  <a:tcPr/>
                </a:tc>
              </a:tr>
              <a:tr h="4802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АО «Протон-Пермские моторы»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kern="1200" dirty="0" smtClean="0">
                          <a:solidFill>
                            <a:srgbClr val="33428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производственного комплекса серийного изготовления РД-191 и других перспективных жидкостных ракетных двигателей </a:t>
                      </a:r>
                    </a:p>
                  </a:txBody>
                  <a:tcPr/>
                </a:tc>
              </a:tr>
              <a:tr h="4119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АО «</a:t>
                      </a:r>
                      <a:r>
                        <a:rPr lang="ru-RU" sz="1200" b="1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Сибур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-Химпром»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kern="1200" dirty="0" smtClean="0">
                          <a:solidFill>
                            <a:srgbClr val="33428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нового производства пластификаторов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82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287924" y="786166"/>
            <a:ext cx="13294959" cy="50136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b="1" spc="-70" dirty="0"/>
              <a:t>ПОНЯТИЕ ИНВЕСТИЦИЙ В ОСНОВНОЙ КАПИТАЛ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36D6CB23-31FD-4EE3-A20A-90D9C420EAF4}"/>
              </a:ext>
            </a:extLst>
          </p:cNvPr>
          <p:cNvSpPr/>
          <p:nvPr/>
        </p:nvSpPr>
        <p:spPr>
          <a:xfrm>
            <a:off x="4219548" y="1531001"/>
            <a:ext cx="76600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200" b="1" dirty="0">
                <a:solidFill>
                  <a:srgbClr val="334286"/>
                </a:solidFill>
                <a:cs typeface="Arial" panose="020B0604020202020204" pitchFamily="34" charset="0"/>
              </a:rPr>
              <a:t>Федеральный закон </a:t>
            </a:r>
            <a:r>
              <a:rPr lang="ru-RU" sz="1200" b="1" dirty="0">
                <a:solidFill>
                  <a:srgbClr val="E1002B"/>
                </a:solidFill>
                <a:cs typeface="Arial" panose="020B0604020202020204" pitchFamily="34" charset="0"/>
              </a:rPr>
              <a:t>«Об инвестиционной деятельности в Российской Федерации, осуществляемой в форме капитальных вложений» </a:t>
            </a:r>
          </a:p>
          <a:p>
            <a:pPr algn="ctr">
              <a:lnSpc>
                <a:spcPts val="1600"/>
              </a:lnSpc>
            </a:pPr>
            <a:r>
              <a:rPr lang="ru-RU" sz="1200" b="1" dirty="0">
                <a:solidFill>
                  <a:srgbClr val="334286"/>
                </a:solidFill>
                <a:cs typeface="Arial" panose="020B0604020202020204" pitchFamily="34" charset="0"/>
              </a:rPr>
              <a:t>от 25 февраля 1999 года № 39-ФЗ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3C3FFE8-39F2-4AE8-B4FB-FFEB1532F8FB}"/>
              </a:ext>
            </a:extLst>
          </p:cNvPr>
          <p:cNvSpPr txBox="1"/>
          <p:nvPr/>
        </p:nvSpPr>
        <p:spPr>
          <a:xfrm>
            <a:off x="1349199" y="1538756"/>
            <a:ext cx="2674833" cy="69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">
              <a:lnSpc>
                <a:spcPts val="1600"/>
              </a:lnSpc>
              <a:spcBef>
                <a:spcPts val="1335"/>
              </a:spcBef>
            </a:pPr>
            <a:r>
              <a:rPr lang="ru-RU" sz="1200" b="1" spc="-25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Основной документ, регламентирующий инвестиционную деятельность</a:t>
            </a:r>
            <a:endParaRPr lang="ru-RU" sz="1200" b="1" dirty="0">
              <a:solidFill>
                <a:prstClr val="black">
                  <a:lumMod val="65000"/>
                  <a:lumOff val="35000"/>
                </a:prstClr>
              </a:solidFill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93C399A-B37E-4EEA-8061-CA4D0ACE8FC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5160" y="1556639"/>
            <a:ext cx="628523" cy="628523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0D3EB6BC-F368-4652-B765-BD668FFBC2B7}"/>
              </a:ext>
            </a:extLst>
          </p:cNvPr>
          <p:cNvCxnSpPr/>
          <p:nvPr/>
        </p:nvCxnSpPr>
        <p:spPr>
          <a:xfrm flipV="1">
            <a:off x="371475" y="2220571"/>
            <a:ext cx="11682632" cy="60356"/>
          </a:xfrm>
          <a:prstGeom prst="line">
            <a:avLst/>
          </a:prstGeom>
          <a:ln>
            <a:solidFill>
              <a:srgbClr val="33428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трелка: вправо 9">
            <a:extLst>
              <a:ext uri="{FF2B5EF4-FFF2-40B4-BE49-F238E27FC236}">
                <a16:creationId xmlns="" xmlns:a16="http://schemas.microsoft.com/office/drawing/2014/main" id="{F9D02D10-B22F-447D-A15A-8690D69C8750}"/>
              </a:ext>
            </a:extLst>
          </p:cNvPr>
          <p:cNvSpPr/>
          <p:nvPr/>
        </p:nvSpPr>
        <p:spPr>
          <a:xfrm>
            <a:off x="4090789" y="1656655"/>
            <a:ext cx="446456" cy="358924"/>
          </a:xfrm>
          <a:prstGeom prst="rightArrow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D44CDD86-4EF2-45E5-A5E7-52C6355B6F75}"/>
              </a:ext>
            </a:extLst>
          </p:cNvPr>
          <p:cNvSpPr txBox="1"/>
          <p:nvPr/>
        </p:nvSpPr>
        <p:spPr>
          <a:xfrm>
            <a:off x="2351475" y="2714001"/>
            <a:ext cx="17393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E1002B"/>
                </a:solidFill>
                <a:cs typeface="Arial" panose="020B0604020202020204" pitchFamily="34" charset="0"/>
              </a:rPr>
              <a:t>Инвестиции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F24F22E6-F04E-4D3C-9041-80E2ADEDC71F}"/>
              </a:ext>
            </a:extLst>
          </p:cNvPr>
          <p:cNvSpPr txBox="1"/>
          <p:nvPr/>
        </p:nvSpPr>
        <p:spPr>
          <a:xfrm>
            <a:off x="2351475" y="3912510"/>
            <a:ext cx="23954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E1002B"/>
                </a:solidFill>
                <a:cs typeface="Arial" panose="020B0604020202020204" pitchFamily="34" charset="0"/>
              </a:rPr>
              <a:t>Инвестиционная </a:t>
            </a:r>
            <a:br>
              <a:rPr lang="ru-RU" sz="1600" b="1" dirty="0">
                <a:solidFill>
                  <a:srgbClr val="E1002B"/>
                </a:solidFill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E1002B"/>
                </a:solidFill>
                <a:cs typeface="Arial" panose="020B0604020202020204" pitchFamily="34" charset="0"/>
              </a:rPr>
              <a:t>деятельность</a:t>
            </a:r>
            <a:endParaRPr lang="ru-RU" sz="1600" dirty="0">
              <a:solidFill>
                <a:srgbClr val="E1002B"/>
              </a:solidFill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513D7724-A0E5-4EB1-B9D0-1D064CDFBE48}"/>
              </a:ext>
            </a:extLst>
          </p:cNvPr>
          <p:cNvSpPr txBox="1"/>
          <p:nvPr/>
        </p:nvSpPr>
        <p:spPr>
          <a:xfrm>
            <a:off x="2351476" y="5047521"/>
            <a:ext cx="17393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E1002B"/>
                </a:solidFill>
                <a:cs typeface="Arial" panose="020B0604020202020204" pitchFamily="34" charset="0"/>
              </a:rPr>
              <a:t>Капитальные </a:t>
            </a:r>
            <a:br>
              <a:rPr lang="ru-RU" sz="1600" b="1" dirty="0">
                <a:solidFill>
                  <a:srgbClr val="E1002B"/>
                </a:solidFill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E1002B"/>
                </a:solidFill>
                <a:cs typeface="Arial" panose="020B0604020202020204" pitchFamily="34" charset="0"/>
              </a:rPr>
              <a:t>вложения</a:t>
            </a:r>
            <a:endParaRPr lang="ru-RU" sz="1600" dirty="0">
              <a:solidFill>
                <a:srgbClr val="E1002B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16BFD8C1-F515-4684-BA0A-FD7097D5DAFD}"/>
              </a:ext>
            </a:extLst>
          </p:cNvPr>
          <p:cNvSpPr txBox="1"/>
          <p:nvPr/>
        </p:nvSpPr>
        <p:spPr>
          <a:xfrm>
            <a:off x="5402368" y="2497550"/>
            <a:ext cx="6789632" cy="93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>
              <a:lnSpc>
                <a:spcPts val="1300"/>
              </a:lnSpc>
            </a:pP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Денежные средства, ценные бумаги, иное имущество, в том числе имущественные права, иные права, имеющие денежную оценку,  вкладываемые в объекты предпринимательской </a:t>
            </a:r>
            <a:b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</a:b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и (или) иной деятельности в целях получения прибыли и (или) достижения иного полезного эффекта. Ориентация на будущие доходы при вложении капитала – существенная черта, отличающая инвестиции от текущих затрат на производство товаров и услуг.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344C913F-6A7C-4CBA-8824-A7583E767503}"/>
              </a:ext>
            </a:extLst>
          </p:cNvPr>
          <p:cNvSpPr txBox="1"/>
          <p:nvPr/>
        </p:nvSpPr>
        <p:spPr>
          <a:xfrm>
            <a:off x="5402368" y="3971078"/>
            <a:ext cx="6789632" cy="43024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ctr">
              <a:lnSpc>
                <a:spcPts val="1300"/>
              </a:lnSpc>
              <a:spcBef>
                <a:spcPts val="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Вложения инвестиций и осуществление практических действий в целях получения прибыли и (или) достижения иного полезного эффекта.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D2EB63C4-778E-45C4-AAE7-782BFAC9E212}"/>
              </a:ext>
            </a:extLst>
          </p:cNvPr>
          <p:cNvSpPr txBox="1"/>
          <p:nvPr/>
        </p:nvSpPr>
        <p:spPr>
          <a:xfrm>
            <a:off x="5402368" y="4859822"/>
            <a:ext cx="6789632" cy="11035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ctr">
              <a:lnSpc>
                <a:spcPts val="1300"/>
              </a:lnSpc>
              <a:spcBef>
                <a:spcPts val="0"/>
              </a:spcBef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Инвестиции в основной капитал (основные средства), в том числе затраты на новое строительство, реконструкцию и техническое перевооружение действующих предприятий, приобретение машин, оборудования, инструмента, инвентаря, проектно-изыскательские работы и другие затраты</a:t>
            </a: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="" xmlns:a16="http://schemas.microsoft.com/office/drawing/2014/main" id="{2A265733-4F4E-47D4-9008-559E5E95FB76}"/>
              </a:ext>
            </a:extLst>
          </p:cNvPr>
          <p:cNvCxnSpPr/>
          <p:nvPr/>
        </p:nvCxnSpPr>
        <p:spPr>
          <a:xfrm flipV="1">
            <a:off x="2208250" y="3609865"/>
            <a:ext cx="9972000" cy="60356"/>
          </a:xfrm>
          <a:prstGeom prst="line">
            <a:avLst/>
          </a:prstGeom>
          <a:ln>
            <a:solidFill>
              <a:srgbClr val="33428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="" xmlns:a16="http://schemas.microsoft.com/office/drawing/2014/main" id="{B40922AA-7E3F-4E64-88A6-412A894D893C}"/>
              </a:ext>
            </a:extLst>
          </p:cNvPr>
          <p:cNvCxnSpPr/>
          <p:nvPr/>
        </p:nvCxnSpPr>
        <p:spPr>
          <a:xfrm flipV="1">
            <a:off x="2220000" y="4678672"/>
            <a:ext cx="9972000" cy="60356"/>
          </a:xfrm>
          <a:prstGeom prst="line">
            <a:avLst/>
          </a:prstGeom>
          <a:ln>
            <a:solidFill>
              <a:srgbClr val="33428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BF70A226-A926-476F-A5EB-BD33DD72B84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2793" y="3227301"/>
            <a:ext cx="1487553" cy="1487553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="" xmlns:a16="http://schemas.microsoft.com/office/drawing/2014/main" id="{BA12C1D3-D2AC-4AC1-A6E9-07D9D6488A20}"/>
              </a:ext>
            </a:extLst>
          </p:cNvPr>
          <p:cNvSpPr/>
          <p:nvPr/>
        </p:nvSpPr>
        <p:spPr>
          <a:xfrm>
            <a:off x="1040354" y="3716083"/>
            <a:ext cx="272429" cy="4888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2" name="Рисунок 51" descr="Рубль">
            <a:extLst>
              <a:ext uri="{FF2B5EF4-FFF2-40B4-BE49-F238E27FC236}">
                <a16:creationId xmlns="" xmlns:a16="http://schemas.microsoft.com/office/drawing/2014/main" id="{01E4E8EF-98D5-43B3-8B92-BBB794B50D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3939" y="3798449"/>
            <a:ext cx="345258" cy="345258"/>
          </a:xfrm>
          <a:prstGeom prst="rect">
            <a:avLst/>
          </a:prstGeom>
        </p:spPr>
      </p:pic>
      <p:sp>
        <p:nvSpPr>
          <p:cNvPr id="23" name="Номер слайда 1">
            <a:extLst>
              <a:ext uri="{FF2B5EF4-FFF2-40B4-BE49-F238E27FC236}">
                <a16:creationId xmlns="" xmlns:a16="http://schemas.microsoft.com/office/drawing/2014/main" id="{C7C88E02-E37F-442A-B6AE-8F16C332397F}"/>
              </a:ext>
            </a:extLst>
          </p:cNvPr>
          <p:cNvSpPr txBox="1">
            <a:spLocks/>
          </p:cNvSpPr>
          <p:nvPr/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DAF24F8E-C5ED-4EB2-89B4-A65CF6699CD0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26" name="object 16">
              <a:extLst>
                <a:ext uri="{FF2B5EF4-FFF2-40B4-BE49-F238E27FC236}">
                  <a16:creationId xmlns="" xmlns:a16="http://schemas.microsoft.com/office/drawing/2014/main" id="{571AF7B6-5FC9-4509-A862-9D4D3D293869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" name="object 17">
              <a:extLst>
                <a:ext uri="{FF2B5EF4-FFF2-40B4-BE49-F238E27FC236}">
                  <a16:creationId xmlns="" xmlns:a16="http://schemas.microsoft.com/office/drawing/2014/main" id="{FBD3C7EA-9091-45E7-A89D-1363FE3CEBC5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="" xmlns:a16="http://schemas.microsoft.com/office/drawing/2014/main" id="{E4E8650B-88BA-46BA-823B-A2ED075CF6C5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29" name="object 9">
              <a:extLst>
                <a:ext uri="{FF2B5EF4-FFF2-40B4-BE49-F238E27FC236}">
                  <a16:creationId xmlns="" xmlns:a16="http://schemas.microsoft.com/office/drawing/2014/main" id="{81A3E73F-A0D5-40EC-95D0-95808FA7BD80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" name="object 11">
              <a:extLst>
                <a:ext uri="{FF2B5EF4-FFF2-40B4-BE49-F238E27FC236}">
                  <a16:creationId xmlns="" xmlns:a16="http://schemas.microsoft.com/office/drawing/2014/main" id="{F0291965-5DE5-425C-80FB-6BC1843E7FA8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1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solidFill>
                  <a:srgbClr val="1F497D"/>
                </a:solidFill>
                <a:ea typeface="Calibri"/>
                <a:cs typeface="Times New Roman"/>
              </a:rPr>
              <a:t>ПЕМЬСТАТ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8144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Текст 3"/>
          <p:cNvSpPr>
            <a:spLocks noGrp="1"/>
          </p:cNvSpPr>
          <p:nvPr>
            <p:ph type="body" sz="quarter" idx="10"/>
          </p:nvPr>
        </p:nvSpPr>
        <p:spPr>
          <a:xfrm>
            <a:off x="371475" y="608965"/>
            <a:ext cx="10975433" cy="50136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b="1" spc="-70" dirty="0"/>
              <a:t>СОСТАВ ИНВЕСТИЦИЙ В ОСНОВНОЙ КАПИТАЛ </a:t>
            </a:r>
            <a:br>
              <a:rPr lang="ru-RU" b="1" spc="-70" dirty="0"/>
            </a:br>
            <a:r>
              <a:rPr lang="ru-RU" b="1" spc="-70" dirty="0"/>
              <a:t>В СТАТИСТИЧЕСКОМ УЧЕТЕ</a:t>
            </a:r>
          </a:p>
        </p:txBody>
      </p:sp>
      <p:sp>
        <p:nvSpPr>
          <p:cNvPr id="44" name="Номер слайда 1">
            <a:extLst>
              <a:ext uri="{FF2B5EF4-FFF2-40B4-BE49-F238E27FC236}">
                <a16:creationId xmlns="" xmlns:a16="http://schemas.microsoft.com/office/drawing/2014/main" id="{87DD0FA1-DE61-4A0E-B202-9704C41303A1}"/>
              </a:ext>
            </a:extLst>
          </p:cNvPr>
          <p:cNvSpPr txBox="1">
            <a:spLocks/>
          </p:cNvSpPr>
          <p:nvPr/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46" name="Группа 45">
            <a:extLst>
              <a:ext uri="{FF2B5EF4-FFF2-40B4-BE49-F238E27FC236}">
                <a16:creationId xmlns="" xmlns:a16="http://schemas.microsoft.com/office/drawing/2014/main" id="{7AF943D4-D071-4200-9DD1-12AE0F4E04C6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47" name="object 16">
              <a:extLst>
                <a:ext uri="{FF2B5EF4-FFF2-40B4-BE49-F238E27FC236}">
                  <a16:creationId xmlns="" xmlns:a16="http://schemas.microsoft.com/office/drawing/2014/main" id="{D0540F5F-175D-429E-9E97-781E8D85C910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" name="object 17">
              <a:extLst>
                <a:ext uri="{FF2B5EF4-FFF2-40B4-BE49-F238E27FC236}">
                  <a16:creationId xmlns="" xmlns:a16="http://schemas.microsoft.com/office/drawing/2014/main" id="{D0ADA035-13FC-4B52-A5A6-97E3F41C5DBE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86A6018B-768C-42E4-9CB4-2C84B18F96A8}"/>
              </a:ext>
            </a:extLst>
          </p:cNvPr>
          <p:cNvSpPr/>
          <p:nvPr/>
        </p:nvSpPr>
        <p:spPr>
          <a:xfrm rot="16200000">
            <a:off x="-1933065" y="3570594"/>
            <a:ext cx="5255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34286"/>
                </a:solidFill>
                <a:cs typeface="Arial" panose="020B0604020202020204" pitchFamily="34" charset="0"/>
              </a:rPr>
              <a:t>В инвестициях в основной капитал </a:t>
            </a:r>
            <a:r>
              <a:rPr lang="ru-RU" b="1" dirty="0">
                <a:solidFill>
                  <a:srgbClr val="E1002B"/>
                </a:solidFill>
                <a:cs typeface="Arial" panose="020B0604020202020204" pitchFamily="34" charset="0"/>
              </a:rPr>
              <a:t>учитываются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C28F5046-C0C1-4193-8348-EEBFDB528BA4}"/>
              </a:ext>
            </a:extLst>
          </p:cNvPr>
          <p:cNvSpPr/>
          <p:nvPr/>
        </p:nvSpPr>
        <p:spPr>
          <a:xfrm rot="16200000">
            <a:off x="4056674" y="3570594"/>
            <a:ext cx="5255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34286"/>
                </a:solidFill>
                <a:cs typeface="Arial" panose="020B0604020202020204" pitchFamily="34" charset="0"/>
              </a:rPr>
              <a:t>В инвестициях в основной капитал </a:t>
            </a:r>
            <a:br>
              <a:rPr lang="ru-RU" b="1" dirty="0">
                <a:solidFill>
                  <a:srgbClr val="334286"/>
                </a:solidFill>
                <a:cs typeface="Arial" panose="020B0604020202020204" pitchFamily="34" charset="0"/>
              </a:rPr>
            </a:br>
            <a:r>
              <a:rPr lang="ru-RU" b="1" dirty="0">
                <a:solidFill>
                  <a:srgbClr val="E1002B"/>
                </a:solidFill>
                <a:cs typeface="Arial" panose="020B0604020202020204" pitchFamily="34" charset="0"/>
              </a:rPr>
              <a:t>не учитываются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AE7A6608-E808-4C04-B24E-13930EF7D5F1}"/>
              </a:ext>
            </a:extLst>
          </p:cNvPr>
          <p:cNvSpPr txBox="1"/>
          <p:nvPr/>
        </p:nvSpPr>
        <p:spPr>
          <a:xfrm>
            <a:off x="1017806" y="1938261"/>
            <a:ext cx="5204669" cy="59311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just" fontAlgn="ctr">
              <a:lnSpc>
                <a:spcPts val="1300"/>
              </a:lnSpc>
              <a:spcBef>
                <a:spcPts val="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Затраты на строительство, реконструкцию (включая расширение </a:t>
            </a:r>
            <a:b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и модернизацию) объектов, которые приводят к увеличению </a:t>
            </a:r>
          </a:p>
          <a:p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их первоначальной стоимости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C0A0C6C6-E6F3-469A-90EA-67DB38D81657}"/>
              </a:ext>
            </a:extLst>
          </p:cNvPr>
          <p:cNvSpPr txBox="1"/>
          <p:nvPr/>
        </p:nvSpPr>
        <p:spPr>
          <a:xfrm>
            <a:off x="1022000" y="2558710"/>
            <a:ext cx="5200475" cy="75982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just" fontAlgn="ctr">
              <a:lnSpc>
                <a:spcPts val="1300"/>
              </a:lnSpc>
              <a:spcBef>
                <a:spcPts val="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Приобретение машин, оборудования, транспортных средств, производственного и хозяйственного инвентаря, бухгалтерский учет которых осуществляется в порядке, установленном для учета вложений </a:t>
            </a:r>
            <a:b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во внеоборотные активы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3C5FB7A0-5CE4-4A21-9ACD-B3DD534FCDD3}"/>
              </a:ext>
            </a:extLst>
          </p:cNvPr>
          <p:cNvSpPr txBox="1"/>
          <p:nvPr/>
        </p:nvSpPr>
        <p:spPr>
          <a:xfrm>
            <a:off x="1022000" y="3353168"/>
            <a:ext cx="5200475" cy="12599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just" fontAlgn="ctr">
              <a:lnSpc>
                <a:spcPts val="1300"/>
              </a:lnSpc>
              <a:spcBef>
                <a:spcPts val="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Затраты, осуществленные за счет денежных средств граждан </a:t>
            </a:r>
            <a:b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и юридических лиц, привлеченных организациями-застройщиками для долевого строительства на основе договоров, оформленных в соответствии с Федеральным законом от  30.12.2004 № 214-ФЗ «Об участии в долевом строительстве многоквартирных домов и иных объектов недвижимости </a:t>
            </a:r>
            <a:b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и о внесении изменений в некоторые законодательные акты Российской Федерации»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61B5C44E-CAA1-4880-8F46-C47418B173C2}"/>
              </a:ext>
            </a:extLst>
          </p:cNvPr>
          <p:cNvSpPr txBox="1"/>
          <p:nvPr/>
        </p:nvSpPr>
        <p:spPr>
          <a:xfrm>
            <a:off x="1022000" y="4634997"/>
            <a:ext cx="6094602" cy="2596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just" fontAlgn="ctr">
              <a:lnSpc>
                <a:spcPts val="1300"/>
              </a:lnSpc>
              <a:spcBef>
                <a:spcPts val="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Инвестиции в объекты интеллектуальной собственности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FF467659-1552-4E50-8609-B73C604BAB63}"/>
              </a:ext>
            </a:extLst>
          </p:cNvPr>
          <p:cNvSpPr txBox="1"/>
          <p:nvPr/>
        </p:nvSpPr>
        <p:spPr>
          <a:xfrm>
            <a:off x="1022000" y="4919861"/>
            <a:ext cx="6094602" cy="2596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just" fontAlgn="ctr">
              <a:lnSpc>
                <a:spcPts val="1300"/>
              </a:lnSpc>
              <a:spcBef>
                <a:spcPts val="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Инвестиции в культивируемые биологические ресурсы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73E86608-D0DE-4ECD-808C-A5104F7A1A5F}"/>
              </a:ext>
            </a:extLst>
          </p:cNvPr>
          <p:cNvSpPr txBox="1"/>
          <p:nvPr/>
        </p:nvSpPr>
        <p:spPr>
          <a:xfrm>
            <a:off x="1017806" y="5235716"/>
            <a:ext cx="6094602" cy="4263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just" fontAlgn="ctr">
              <a:lnSpc>
                <a:spcPts val="1300"/>
              </a:lnSpc>
              <a:spcBef>
                <a:spcPts val="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Затраты на приобретение поступивших по импорту </a:t>
            </a:r>
          </a:p>
          <a:p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основных средств 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F5900CA9-4310-470B-A4E6-F5DCC3FDB927}"/>
              </a:ext>
            </a:extLst>
          </p:cNvPr>
          <p:cNvCxnSpPr>
            <a:cxnSpLocks/>
          </p:cNvCxnSpPr>
          <p:nvPr/>
        </p:nvCxnSpPr>
        <p:spPr>
          <a:xfrm>
            <a:off x="1099247" y="2531372"/>
            <a:ext cx="504178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="" xmlns:a16="http://schemas.microsoft.com/office/drawing/2014/main" id="{04412E01-F687-4136-BFA8-0D3DEDECE5AC}"/>
              </a:ext>
            </a:extLst>
          </p:cNvPr>
          <p:cNvCxnSpPr>
            <a:cxnSpLocks/>
          </p:cNvCxnSpPr>
          <p:nvPr/>
        </p:nvCxnSpPr>
        <p:spPr>
          <a:xfrm>
            <a:off x="1099247" y="3317509"/>
            <a:ext cx="504178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="" xmlns:a16="http://schemas.microsoft.com/office/drawing/2014/main" id="{0B6AD355-848E-45B3-99C8-370CDE8D6E27}"/>
              </a:ext>
            </a:extLst>
          </p:cNvPr>
          <p:cNvCxnSpPr>
            <a:cxnSpLocks/>
          </p:cNvCxnSpPr>
          <p:nvPr/>
        </p:nvCxnSpPr>
        <p:spPr>
          <a:xfrm>
            <a:off x="1099247" y="4613128"/>
            <a:ext cx="504178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="" xmlns:a16="http://schemas.microsoft.com/office/drawing/2014/main" id="{DA0B0911-26F3-4D5B-AE5F-E49FBC479D14}"/>
              </a:ext>
            </a:extLst>
          </p:cNvPr>
          <p:cNvCxnSpPr>
            <a:cxnSpLocks/>
          </p:cNvCxnSpPr>
          <p:nvPr/>
        </p:nvCxnSpPr>
        <p:spPr>
          <a:xfrm>
            <a:off x="1099247" y="4919861"/>
            <a:ext cx="504178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="" xmlns:a16="http://schemas.microsoft.com/office/drawing/2014/main" id="{2A3A01BB-0916-4081-A37E-2F8852DDDFA6}"/>
              </a:ext>
            </a:extLst>
          </p:cNvPr>
          <p:cNvCxnSpPr>
            <a:cxnSpLocks/>
          </p:cNvCxnSpPr>
          <p:nvPr/>
        </p:nvCxnSpPr>
        <p:spPr>
          <a:xfrm>
            <a:off x="1099247" y="5179547"/>
            <a:ext cx="504178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03C6256B-95D3-4CAE-A20D-D6342CD3B43F}"/>
              </a:ext>
            </a:extLst>
          </p:cNvPr>
          <p:cNvSpPr txBox="1"/>
          <p:nvPr/>
        </p:nvSpPr>
        <p:spPr>
          <a:xfrm>
            <a:off x="7028518" y="1922214"/>
            <a:ext cx="3562583" cy="142667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just" fontAlgn="ctr">
              <a:lnSpc>
                <a:spcPts val="1300"/>
              </a:lnSpc>
              <a:spcBef>
                <a:spcPts val="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Затраты на приобретение квартир в объектах жилого фонда, зачисляемых на баланс организации и учитываемых на счетах учета основных средств, машин, оборудования, транспортных средств, производственного </a:t>
            </a:r>
            <a:b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и хозяйственного инвентаря, числившихся ранее на балансе других юридических и физических лиц (кроме приобретения по импорту)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0700F707-1F86-49E0-94A8-DF19BE74D829}"/>
              </a:ext>
            </a:extLst>
          </p:cNvPr>
          <p:cNvSpPr txBox="1"/>
          <p:nvPr/>
        </p:nvSpPr>
        <p:spPr>
          <a:xfrm>
            <a:off x="7028518" y="3490840"/>
            <a:ext cx="3558389" cy="4263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just" fontAlgn="ctr">
              <a:lnSpc>
                <a:spcPts val="1300"/>
              </a:lnSpc>
              <a:spcBef>
                <a:spcPts val="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Затраты на приобретение объектов, </a:t>
            </a:r>
            <a:b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не завершенных строительством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21B3C234-EC15-4158-A3DB-A60110082898}"/>
              </a:ext>
            </a:extLst>
          </p:cNvPr>
          <p:cNvSpPr txBox="1"/>
          <p:nvPr/>
        </p:nvSpPr>
        <p:spPr>
          <a:xfrm>
            <a:off x="7028518" y="4264703"/>
            <a:ext cx="3476948" cy="12599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just" fontAlgn="ctr">
              <a:lnSpc>
                <a:spcPts val="1300"/>
              </a:lnSpc>
              <a:spcBef>
                <a:spcPts val="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Затраты на приобретение юридическими лицами в собственность земельных участков, объектов природопользования; контрактов, договоров аренды, лицензий (включая права пользования природными объектами), деловой репутации («гудвилла») и деловых связей (маркетинговых активов)</a:t>
            </a:r>
          </a:p>
        </p:txBody>
      </p:sp>
      <p:sp>
        <p:nvSpPr>
          <p:cNvPr id="27" name="Правая фигурная скобка 26">
            <a:extLst>
              <a:ext uri="{FF2B5EF4-FFF2-40B4-BE49-F238E27FC236}">
                <a16:creationId xmlns="" xmlns:a16="http://schemas.microsoft.com/office/drawing/2014/main" id="{D3737558-0941-4083-AC5D-4E209BFAAAA6}"/>
              </a:ext>
            </a:extLst>
          </p:cNvPr>
          <p:cNvSpPr/>
          <p:nvPr/>
        </p:nvSpPr>
        <p:spPr>
          <a:xfrm>
            <a:off x="10559575" y="1983550"/>
            <a:ext cx="305238" cy="1890255"/>
          </a:xfrm>
          <a:prstGeom prst="rightBrace">
            <a:avLst>
              <a:gd name="adj1" fmla="val 59050"/>
              <a:gd name="adj2" fmla="val 49548"/>
            </a:avLst>
          </a:prstGeom>
          <a:ln w="19050">
            <a:solidFill>
              <a:srgbClr val="E10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65" name="Прямая соединительная линия 64">
            <a:extLst>
              <a:ext uri="{FF2B5EF4-FFF2-40B4-BE49-F238E27FC236}">
                <a16:creationId xmlns="" xmlns:a16="http://schemas.microsoft.com/office/drawing/2014/main" id="{9FC275DA-B8B4-48B3-896D-1D4D695D0EF1}"/>
              </a:ext>
            </a:extLst>
          </p:cNvPr>
          <p:cNvCxnSpPr>
            <a:cxnSpLocks/>
          </p:cNvCxnSpPr>
          <p:nvPr/>
        </p:nvCxnSpPr>
        <p:spPr>
          <a:xfrm>
            <a:off x="7114153" y="3404760"/>
            <a:ext cx="342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E8F7A0D-BED6-4A3E-8C37-116254759354}"/>
              </a:ext>
            </a:extLst>
          </p:cNvPr>
          <p:cNvSpPr txBox="1"/>
          <p:nvPr/>
        </p:nvSpPr>
        <p:spPr>
          <a:xfrm>
            <a:off x="10969386" y="2613524"/>
            <a:ext cx="1132053" cy="59311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just" fontAlgn="ctr">
              <a:lnSpc>
                <a:spcPts val="1300"/>
              </a:lnSpc>
              <a:spcBef>
                <a:spcPts val="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1200" b="1" dirty="0">
                <a:solidFill>
                  <a:srgbClr val="334286"/>
                </a:solidFill>
              </a:rPr>
              <a:t>Отражаются</a:t>
            </a:r>
            <a:br>
              <a:rPr lang="ru-RU" sz="1200" b="1" dirty="0">
                <a:solidFill>
                  <a:srgbClr val="334286"/>
                </a:solidFill>
              </a:rPr>
            </a:br>
            <a:r>
              <a:rPr lang="ru-RU" sz="1200" b="1" dirty="0">
                <a:solidFill>
                  <a:srgbClr val="334286"/>
                </a:solidFill>
              </a:rPr>
              <a:t>кроме</a:t>
            </a:r>
            <a:br>
              <a:rPr lang="ru-RU" sz="1200" b="1" dirty="0">
                <a:solidFill>
                  <a:srgbClr val="334286"/>
                </a:solidFill>
              </a:rPr>
            </a:br>
            <a:r>
              <a:rPr lang="ru-RU" sz="1200" b="1" dirty="0">
                <a:solidFill>
                  <a:srgbClr val="334286"/>
                </a:solidFill>
              </a:rPr>
              <a:t>того</a:t>
            </a:r>
          </a:p>
        </p:txBody>
      </p:sp>
      <p:sp>
        <p:nvSpPr>
          <p:cNvPr id="66" name="Правая фигурная скобка 65">
            <a:extLst>
              <a:ext uri="{FF2B5EF4-FFF2-40B4-BE49-F238E27FC236}">
                <a16:creationId xmlns="" xmlns:a16="http://schemas.microsoft.com/office/drawing/2014/main" id="{251FB340-3E58-461E-8166-7A968D7175B2}"/>
              </a:ext>
            </a:extLst>
          </p:cNvPr>
          <p:cNvSpPr/>
          <p:nvPr/>
        </p:nvSpPr>
        <p:spPr>
          <a:xfrm>
            <a:off x="10559575" y="4289315"/>
            <a:ext cx="248471" cy="1036498"/>
          </a:xfrm>
          <a:prstGeom prst="rightBrace">
            <a:avLst>
              <a:gd name="adj1" fmla="val 59050"/>
              <a:gd name="adj2" fmla="val 52022"/>
            </a:avLst>
          </a:prstGeom>
          <a:ln w="19050">
            <a:solidFill>
              <a:srgbClr val="E10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A3D81021-7BD5-499E-8653-85FE8BAE6484}"/>
              </a:ext>
            </a:extLst>
          </p:cNvPr>
          <p:cNvSpPr txBox="1"/>
          <p:nvPr/>
        </p:nvSpPr>
        <p:spPr>
          <a:xfrm>
            <a:off x="10810874" y="4180881"/>
            <a:ext cx="1449078" cy="109324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 fontAlgn="ctr">
              <a:lnSpc>
                <a:spcPts val="1300"/>
              </a:lnSpc>
              <a:spcBef>
                <a:spcPts val="0"/>
              </a:spcBef>
              <a:defRPr sz="1200" b="1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050" dirty="0"/>
              <a:t>Учитываются </a:t>
            </a:r>
            <a:br>
              <a:rPr lang="ru-RU" sz="1050" dirty="0"/>
            </a:br>
            <a:r>
              <a:rPr lang="ru-RU" sz="1050" dirty="0"/>
              <a:t>в составе инвестиций в непроизведенные  нефинансовые активы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="" xmlns:a16="http://schemas.microsoft.com/office/drawing/2014/main" id="{7E6484E2-56C9-46F5-A53D-9CBDA62FF06A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30" name="object 9">
              <a:extLst>
                <a:ext uri="{FF2B5EF4-FFF2-40B4-BE49-F238E27FC236}">
                  <a16:creationId xmlns="" xmlns:a16="http://schemas.microsoft.com/office/drawing/2014/main" id="{E8032786-A096-4DD2-8F74-197B64C49DAD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1" name="object 11">
              <a:extLst>
                <a:ext uri="{FF2B5EF4-FFF2-40B4-BE49-F238E27FC236}">
                  <a16:creationId xmlns="" xmlns:a16="http://schemas.microsoft.com/office/drawing/2014/main" id="{5D92E9D1-8567-4400-B3CB-487C7AEFF883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2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1F497D"/>
                </a:solidFill>
                <a:ea typeface="Calibri"/>
                <a:cs typeface="Times New Roman"/>
              </a:rPr>
              <a:t>ПЕРМЬСТАТ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3272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Номер слайда 1">
            <a:extLst>
              <a:ext uri="{FF2B5EF4-FFF2-40B4-BE49-F238E27FC236}">
                <a16:creationId xmlns="" xmlns:a16="http://schemas.microsoft.com/office/drawing/2014/main" id="{87DD0FA1-DE61-4A0E-B202-9704C41303A1}"/>
              </a:ext>
            </a:extLst>
          </p:cNvPr>
          <p:cNvSpPr txBox="1">
            <a:spLocks/>
          </p:cNvSpPr>
          <p:nvPr/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B81EEA-DF2A-1C47-9781-44818CAE422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46" name="Группа 45">
            <a:extLst>
              <a:ext uri="{FF2B5EF4-FFF2-40B4-BE49-F238E27FC236}">
                <a16:creationId xmlns="" xmlns:a16="http://schemas.microsoft.com/office/drawing/2014/main" id="{7AF943D4-D071-4200-9DD1-12AE0F4E04C6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47" name="object 16">
              <a:extLst>
                <a:ext uri="{FF2B5EF4-FFF2-40B4-BE49-F238E27FC236}">
                  <a16:creationId xmlns="" xmlns:a16="http://schemas.microsoft.com/office/drawing/2014/main" id="{D0540F5F-175D-429E-9E97-781E8D85C910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" name="object 17">
              <a:extLst>
                <a:ext uri="{FF2B5EF4-FFF2-40B4-BE49-F238E27FC236}">
                  <a16:creationId xmlns="" xmlns:a16="http://schemas.microsoft.com/office/drawing/2014/main" id="{D0ADA035-13FC-4B52-A5A6-97E3F41C5DBE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0" name="Текст 3">
            <a:extLst>
              <a:ext uri="{FF2B5EF4-FFF2-40B4-BE49-F238E27FC236}">
                <a16:creationId xmlns="" xmlns:a16="http://schemas.microsoft.com/office/drawing/2014/main" id="{3D0825FA-484C-426A-BBA3-9C244FAA61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475" y="718021"/>
            <a:ext cx="10975433" cy="69132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b="1" spc="-70" dirty="0"/>
              <a:t>ВИДОВАЯ СТРУКТУРА ИВЕСТИЦИЙ В ОСНОВНОЙ КАПИТАЛ </a:t>
            </a:r>
            <a:br>
              <a:rPr lang="ru-RU" b="1" spc="-70" dirty="0"/>
            </a:br>
            <a:r>
              <a:rPr lang="ru-RU" sz="1400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</a:rPr>
              <a:t>в соответствии с Общероссийским классификатором основных фондов, ОК 013-2014 (СНС 2008)</a:t>
            </a:r>
            <a:endParaRPr lang="ru-RU" spc="-7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A8E70821-446C-4977-A3BE-2898231012DD}"/>
              </a:ext>
            </a:extLst>
          </p:cNvPr>
          <p:cNvSpPr txBox="1"/>
          <p:nvPr/>
        </p:nvSpPr>
        <p:spPr>
          <a:xfrm>
            <a:off x="515430" y="1664997"/>
            <a:ext cx="24307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E1002B"/>
                </a:solidFill>
                <a:cs typeface="Arial" panose="020B0604020202020204" pitchFamily="34" charset="0"/>
              </a:rPr>
              <a:t>Здания и сооружения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B914C3E6-0409-44D6-AB91-609642D614B3}"/>
              </a:ext>
            </a:extLst>
          </p:cNvPr>
          <p:cNvSpPr txBox="1"/>
          <p:nvPr/>
        </p:nvSpPr>
        <p:spPr>
          <a:xfrm>
            <a:off x="4565109" y="4839658"/>
            <a:ext cx="25062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 algn="ctr">
              <a:defRPr sz="1400" b="1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Транспортные средства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C3F62B2-3267-4DFF-92A1-BD5C074F6C27}"/>
              </a:ext>
            </a:extLst>
          </p:cNvPr>
          <p:cNvSpPr txBox="1"/>
          <p:nvPr/>
        </p:nvSpPr>
        <p:spPr>
          <a:xfrm>
            <a:off x="545220" y="3872175"/>
            <a:ext cx="24307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 algn="ctr">
              <a:defRPr sz="1400" b="1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ru-RU" dirty="0"/>
              <a:t>Машины и оборудование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01F87624-3ECB-49A8-8BF9-E835D4E204D3}"/>
              </a:ext>
            </a:extLst>
          </p:cNvPr>
          <p:cNvSpPr txBox="1"/>
          <p:nvPr/>
        </p:nvSpPr>
        <p:spPr>
          <a:xfrm>
            <a:off x="4358043" y="1692835"/>
            <a:ext cx="28110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 algn="ctr">
              <a:defRPr sz="1400" b="1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Объекты интеллектуальной собственности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49DEBAB5-BCDB-4B8F-8EB7-E79C8ACF3C72}"/>
              </a:ext>
            </a:extLst>
          </p:cNvPr>
          <p:cNvSpPr txBox="1"/>
          <p:nvPr/>
        </p:nvSpPr>
        <p:spPr>
          <a:xfrm>
            <a:off x="8958143" y="1664997"/>
            <a:ext cx="20867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 algn="ctr">
              <a:defRPr sz="1400" b="1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Прочие инвестиции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0BB327F3-B1E5-47EC-98C7-BB3919FBE02E}"/>
              </a:ext>
            </a:extLst>
          </p:cNvPr>
          <p:cNvSpPr txBox="1"/>
          <p:nvPr/>
        </p:nvSpPr>
        <p:spPr>
          <a:xfrm>
            <a:off x="410697" y="2243141"/>
            <a:ext cx="22619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Bef>
                <a:spcPct val="0"/>
              </a:spcBef>
              <a:buClr>
                <a:srgbClr val="334286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Жилые здания </a:t>
            </a:r>
            <a:b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</a:b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и помещения</a:t>
            </a:r>
          </a:p>
          <a:p>
            <a:pPr marL="171450" indent="-171450">
              <a:buClr>
                <a:srgbClr val="334286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Здания (кроме жилых)</a:t>
            </a:r>
          </a:p>
          <a:p>
            <a:pPr marL="171450" indent="-171450">
              <a:spcBef>
                <a:spcPct val="0"/>
              </a:spcBef>
              <a:buClr>
                <a:srgbClr val="334286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Сооружения</a:t>
            </a:r>
          </a:p>
          <a:p>
            <a:pPr marL="171450" indent="-171450">
              <a:spcBef>
                <a:spcPct val="0"/>
              </a:spcBef>
              <a:buClr>
                <a:srgbClr val="334286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Расходы</a:t>
            </a:r>
            <a:b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</a:b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на улучшение земель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C5AE929-CF0B-4E08-86A1-EEB4271CECBB}"/>
              </a:ext>
            </a:extLst>
          </p:cNvPr>
          <p:cNvSpPr txBox="1"/>
          <p:nvPr/>
        </p:nvSpPr>
        <p:spPr>
          <a:xfrm>
            <a:off x="4034236" y="5315146"/>
            <a:ext cx="25062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171450" lvl="0" indent="-171450">
              <a:spcBef>
                <a:spcPct val="0"/>
              </a:spcBef>
              <a:buClr>
                <a:srgbClr val="334286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Транспортные средства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5F60B2A5-7C88-4105-98F0-7D47D6A6D527}"/>
              </a:ext>
            </a:extLst>
          </p:cNvPr>
          <p:cNvSpPr txBox="1"/>
          <p:nvPr/>
        </p:nvSpPr>
        <p:spPr>
          <a:xfrm>
            <a:off x="386823" y="4308404"/>
            <a:ext cx="237198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171450" lvl="0" indent="-171450">
              <a:spcBef>
                <a:spcPct val="0"/>
              </a:spcBef>
              <a:buClr>
                <a:srgbClr val="334286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Информационное, компьютерное </a:t>
            </a:r>
            <a:b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и телекоммуникационное (ИКТ)</a:t>
            </a:r>
          </a:p>
          <a:p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Прочие машины </a:t>
            </a:r>
            <a:b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и оборудование, включая хозяйственный инвентарь, </a:t>
            </a:r>
            <a:b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и другие объекты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329D3DEC-210F-4A37-A7EA-EFD40EC1F1D6}"/>
              </a:ext>
            </a:extLst>
          </p:cNvPr>
          <p:cNvSpPr txBox="1"/>
          <p:nvPr/>
        </p:nvSpPr>
        <p:spPr>
          <a:xfrm>
            <a:off x="4034236" y="2323863"/>
            <a:ext cx="32304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171450" lvl="0" indent="-171450">
              <a:spcBef>
                <a:spcPct val="0"/>
              </a:spcBef>
              <a:buClr>
                <a:srgbClr val="334286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из них: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научные исследования и разработки</a:t>
            </a:r>
          </a:p>
          <a:p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расходы на разведку недр и оценку запасов полезных ископаемых</a:t>
            </a:r>
          </a:p>
          <a:p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программное обеспечение, базы данных</a:t>
            </a:r>
          </a:p>
          <a:p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оригиналы произведений развлекательного жанра, литературы </a:t>
            </a:r>
            <a:b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и искусства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F85FE7E-B38C-4C4C-A0A8-4A18E797262F}"/>
              </a:ext>
            </a:extLst>
          </p:cNvPr>
          <p:cNvSpPr txBox="1"/>
          <p:nvPr/>
        </p:nvSpPr>
        <p:spPr>
          <a:xfrm>
            <a:off x="8531874" y="2069959"/>
            <a:ext cx="282979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171450" lvl="0" indent="-171450">
              <a:spcBef>
                <a:spcPct val="0"/>
              </a:spcBef>
              <a:buClr>
                <a:srgbClr val="334286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из них: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затраты на формирование рабочего, продуктивного </a:t>
            </a:r>
            <a:b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и племенного стада</a:t>
            </a:r>
          </a:p>
          <a:p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затраты по насаждению </a:t>
            </a:r>
            <a:b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и выращиванию многолетних культур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C66577D-87E1-4F1D-AB24-783354FA44CF}"/>
              </a:ext>
            </a:extLst>
          </p:cNvPr>
          <p:cNvSpPr/>
          <p:nvPr/>
        </p:nvSpPr>
        <p:spPr>
          <a:xfrm>
            <a:off x="326427" y="1632903"/>
            <a:ext cx="2829796" cy="1938993"/>
          </a:xfrm>
          <a:prstGeom prst="rect">
            <a:avLst/>
          </a:prstGeom>
          <a:noFill/>
          <a:ln w="28575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41B95B67-41B6-42A2-9808-1D6DB6CDEAD8}"/>
              </a:ext>
            </a:extLst>
          </p:cNvPr>
          <p:cNvCxnSpPr>
            <a:cxnSpLocks/>
          </p:cNvCxnSpPr>
          <p:nvPr/>
        </p:nvCxnSpPr>
        <p:spPr>
          <a:xfrm>
            <a:off x="645952" y="2024164"/>
            <a:ext cx="2160000" cy="0"/>
          </a:xfrm>
          <a:prstGeom prst="line">
            <a:avLst/>
          </a:prstGeom>
          <a:ln>
            <a:solidFill>
              <a:srgbClr val="33428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9EC450E7-6B14-4D9E-85FD-0CF03B568E78}"/>
              </a:ext>
            </a:extLst>
          </p:cNvPr>
          <p:cNvSpPr/>
          <p:nvPr/>
        </p:nvSpPr>
        <p:spPr>
          <a:xfrm>
            <a:off x="326427" y="3841742"/>
            <a:ext cx="2829796" cy="2164775"/>
          </a:xfrm>
          <a:prstGeom prst="rect">
            <a:avLst/>
          </a:prstGeom>
          <a:noFill/>
          <a:ln w="28575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="" xmlns:a16="http://schemas.microsoft.com/office/drawing/2014/main" id="{3EDE3FAB-0A98-43F0-9E93-17E27AA13FFC}"/>
              </a:ext>
            </a:extLst>
          </p:cNvPr>
          <p:cNvCxnSpPr/>
          <p:nvPr/>
        </p:nvCxnSpPr>
        <p:spPr>
          <a:xfrm>
            <a:off x="545220" y="4179952"/>
            <a:ext cx="2448000" cy="0"/>
          </a:xfrm>
          <a:prstGeom prst="line">
            <a:avLst/>
          </a:prstGeom>
          <a:ln>
            <a:solidFill>
              <a:srgbClr val="33428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AFF27F13-661B-4508-BBC2-B37A090A95F2}"/>
              </a:ext>
            </a:extLst>
          </p:cNvPr>
          <p:cNvSpPr/>
          <p:nvPr/>
        </p:nvSpPr>
        <p:spPr>
          <a:xfrm>
            <a:off x="3960228" y="1632903"/>
            <a:ext cx="3606642" cy="2696222"/>
          </a:xfrm>
          <a:prstGeom prst="rect">
            <a:avLst/>
          </a:prstGeom>
          <a:noFill/>
          <a:ln w="28575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="" xmlns:a16="http://schemas.microsoft.com/office/drawing/2014/main" id="{CF692E73-E8A4-4BF8-B504-EE254A1493E7}"/>
              </a:ext>
            </a:extLst>
          </p:cNvPr>
          <p:cNvCxnSpPr/>
          <p:nvPr/>
        </p:nvCxnSpPr>
        <p:spPr>
          <a:xfrm>
            <a:off x="4415100" y="2243141"/>
            <a:ext cx="2700000" cy="0"/>
          </a:xfrm>
          <a:prstGeom prst="line">
            <a:avLst/>
          </a:prstGeom>
          <a:ln>
            <a:solidFill>
              <a:srgbClr val="33428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20FFDB7E-1781-49AE-8731-1D32672884BB}"/>
              </a:ext>
            </a:extLst>
          </p:cNvPr>
          <p:cNvSpPr/>
          <p:nvPr/>
        </p:nvSpPr>
        <p:spPr>
          <a:xfrm>
            <a:off x="3960228" y="4808431"/>
            <a:ext cx="3597139" cy="976592"/>
          </a:xfrm>
          <a:prstGeom prst="rect">
            <a:avLst/>
          </a:prstGeom>
          <a:noFill/>
          <a:ln w="28575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67" name="Прямая соединительная линия 66">
            <a:extLst>
              <a:ext uri="{FF2B5EF4-FFF2-40B4-BE49-F238E27FC236}">
                <a16:creationId xmlns="" xmlns:a16="http://schemas.microsoft.com/office/drawing/2014/main" id="{AB20FA53-AB91-405A-9484-75730B28A735}"/>
              </a:ext>
            </a:extLst>
          </p:cNvPr>
          <p:cNvCxnSpPr/>
          <p:nvPr/>
        </p:nvCxnSpPr>
        <p:spPr>
          <a:xfrm>
            <a:off x="4469054" y="5130070"/>
            <a:ext cx="2700000" cy="0"/>
          </a:xfrm>
          <a:prstGeom prst="line">
            <a:avLst/>
          </a:prstGeom>
          <a:ln>
            <a:solidFill>
              <a:srgbClr val="33428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>
            <a:extLst>
              <a:ext uri="{FF2B5EF4-FFF2-40B4-BE49-F238E27FC236}">
                <a16:creationId xmlns="" xmlns:a16="http://schemas.microsoft.com/office/drawing/2014/main" id="{03421BB4-56E2-4015-B6A2-77EF4DC1C12C}"/>
              </a:ext>
            </a:extLst>
          </p:cNvPr>
          <p:cNvSpPr/>
          <p:nvPr/>
        </p:nvSpPr>
        <p:spPr>
          <a:xfrm>
            <a:off x="8414247" y="1632903"/>
            <a:ext cx="3065051" cy="2281217"/>
          </a:xfrm>
          <a:prstGeom prst="rect">
            <a:avLst/>
          </a:prstGeom>
          <a:noFill/>
          <a:ln w="28575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70" name="Прямая соединительная линия 69">
            <a:extLst>
              <a:ext uri="{FF2B5EF4-FFF2-40B4-BE49-F238E27FC236}">
                <a16:creationId xmlns="" xmlns:a16="http://schemas.microsoft.com/office/drawing/2014/main" id="{B1824863-B0A3-40BB-BD1E-D04B8C861729}"/>
              </a:ext>
            </a:extLst>
          </p:cNvPr>
          <p:cNvCxnSpPr>
            <a:cxnSpLocks/>
          </p:cNvCxnSpPr>
          <p:nvPr/>
        </p:nvCxnSpPr>
        <p:spPr>
          <a:xfrm>
            <a:off x="8958143" y="2024164"/>
            <a:ext cx="2160000" cy="0"/>
          </a:xfrm>
          <a:prstGeom prst="line">
            <a:avLst/>
          </a:prstGeom>
          <a:ln>
            <a:solidFill>
              <a:srgbClr val="33428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50B845A-F863-4018-A03B-984AF39A865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17228" y="4174401"/>
            <a:ext cx="1627676" cy="162564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="" xmlns:a16="http://schemas.microsoft.com/office/drawing/2014/main" id="{E53DB7F0-935E-4E61-9BFA-6BF06748CFDD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29" name="object 9">
              <a:extLst>
                <a:ext uri="{FF2B5EF4-FFF2-40B4-BE49-F238E27FC236}">
                  <a16:creationId xmlns="" xmlns:a16="http://schemas.microsoft.com/office/drawing/2014/main" id="{0BA75FA9-FCA1-446A-87E5-FB88A6D6DFAD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8" name="object 11">
              <a:extLst>
                <a:ext uri="{FF2B5EF4-FFF2-40B4-BE49-F238E27FC236}">
                  <a16:creationId xmlns="" xmlns:a16="http://schemas.microsoft.com/office/drawing/2014/main" id="{C3CC9518-07BE-467E-BBB1-9D239F129D82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1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1F497D"/>
                </a:solidFill>
                <a:ea typeface="Calibri"/>
                <a:cs typeface="Times New Roman"/>
              </a:rPr>
              <a:t>ПЕРМЬСТАТ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4028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Номер слайда 1">
            <a:extLst>
              <a:ext uri="{FF2B5EF4-FFF2-40B4-BE49-F238E27FC236}">
                <a16:creationId xmlns="" xmlns:a16="http://schemas.microsoft.com/office/drawing/2014/main" id="{87DD0FA1-DE61-4A0E-B202-9704C41303A1}"/>
              </a:ext>
            </a:extLst>
          </p:cNvPr>
          <p:cNvSpPr txBox="1">
            <a:spLocks/>
          </p:cNvSpPr>
          <p:nvPr/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B81EEA-DF2A-1C47-9781-44818CAE4220}" type="slidenum">
              <a:rPr lang="ru-RU" smtClean="0"/>
              <a:pPr/>
              <a:t>7</a:t>
            </a:fld>
            <a:endParaRPr lang="ru-RU"/>
          </a:p>
        </p:txBody>
      </p:sp>
      <p:grpSp>
        <p:nvGrpSpPr>
          <p:cNvPr id="46" name="Группа 45">
            <a:extLst>
              <a:ext uri="{FF2B5EF4-FFF2-40B4-BE49-F238E27FC236}">
                <a16:creationId xmlns="" xmlns:a16="http://schemas.microsoft.com/office/drawing/2014/main" id="{7AF943D4-D071-4200-9DD1-12AE0F4E04C6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47" name="object 16">
              <a:extLst>
                <a:ext uri="{FF2B5EF4-FFF2-40B4-BE49-F238E27FC236}">
                  <a16:creationId xmlns="" xmlns:a16="http://schemas.microsoft.com/office/drawing/2014/main" id="{D0540F5F-175D-429E-9E97-781E8D85C910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7">
              <a:extLst>
                <a:ext uri="{FF2B5EF4-FFF2-40B4-BE49-F238E27FC236}">
                  <a16:creationId xmlns="" xmlns:a16="http://schemas.microsoft.com/office/drawing/2014/main" id="{D0ADA035-13FC-4B52-A5A6-97E3F41C5DBE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Текст 3">
            <a:extLst>
              <a:ext uri="{FF2B5EF4-FFF2-40B4-BE49-F238E27FC236}">
                <a16:creationId xmlns="" xmlns:a16="http://schemas.microsoft.com/office/drawing/2014/main" id="{3D0825FA-484C-426A-BBA3-9C244FAA61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475" y="734799"/>
            <a:ext cx="10975433" cy="69132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b="1" spc="-70" dirty="0"/>
              <a:t>ВИДОВАЯ СТРУКТУРА ИВЕСТИЦИЙ В ОСНОВНОЙ КАПИТАЛ </a:t>
            </a:r>
            <a:endParaRPr lang="ru-RU" spc="-7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Текст 2">
            <a:extLst>
              <a:ext uri="{FF2B5EF4-FFF2-40B4-BE49-F238E27FC236}">
                <a16:creationId xmlns="" xmlns:a16="http://schemas.microsoft.com/office/drawing/2014/main" id="{6502F5BB-E240-4A18-9C8E-316AB8D52E05}"/>
              </a:ext>
            </a:extLst>
          </p:cNvPr>
          <p:cNvSpPr txBox="1">
            <a:spLocks/>
          </p:cNvSpPr>
          <p:nvPr/>
        </p:nvSpPr>
        <p:spPr>
          <a:xfrm>
            <a:off x="242384" y="1568659"/>
            <a:ext cx="5825551" cy="3165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buNone/>
            </a:pPr>
            <a:r>
              <a:rPr lang="ru-RU" sz="1800" b="1" dirty="0">
                <a:ln w="11430"/>
                <a:solidFill>
                  <a:srgbClr val="D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ЗДАНИЯ И СООРУЖЕНИЯ</a:t>
            </a:r>
            <a:endParaRPr lang="ru-RU" sz="1800" dirty="0">
              <a:solidFill>
                <a:srgbClr val="D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E7F4C43-BB22-4AF2-9349-D932214EC83F}"/>
              </a:ext>
            </a:extLst>
          </p:cNvPr>
          <p:cNvSpPr txBox="1"/>
          <p:nvPr/>
        </p:nvSpPr>
        <p:spPr>
          <a:xfrm>
            <a:off x="662620" y="1971271"/>
            <a:ext cx="609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/>
            <a:r>
              <a:rPr lang="ru-RU" sz="16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Жилые здания и помещения</a:t>
            </a:r>
            <a:r>
              <a:rPr lang="ru-RU" sz="14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A5D64563-3640-41FF-915A-F7DDEB20F4DA}"/>
              </a:ext>
            </a:extLst>
          </p:cNvPr>
          <p:cNvSpPr txBox="1"/>
          <p:nvPr/>
        </p:nvSpPr>
        <p:spPr>
          <a:xfrm>
            <a:off x="671009" y="4825931"/>
            <a:ext cx="609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>
              <a:defRPr sz="1600" b="1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Нежилые здания: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F4BDBDF-7D3A-46C3-9701-344B8CF4846A}"/>
              </a:ext>
            </a:extLst>
          </p:cNvPr>
          <p:cNvSpPr txBox="1"/>
          <p:nvPr/>
        </p:nvSpPr>
        <p:spPr>
          <a:xfrm>
            <a:off x="6124067" y="1914031"/>
            <a:ext cx="609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>
              <a:defRPr sz="1600" b="1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Сооружения: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9C5B61D6-85CD-4248-A884-9C9C5ABA2254}"/>
              </a:ext>
            </a:extLst>
          </p:cNvPr>
          <p:cNvSpPr txBox="1"/>
          <p:nvPr/>
        </p:nvSpPr>
        <p:spPr>
          <a:xfrm>
            <a:off x="6097398" y="4259939"/>
            <a:ext cx="609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>
              <a:defRPr sz="1600" b="1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Затраты на улучшение земель: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953D5668-D81C-4D53-BC8D-D621285D8ACE}"/>
              </a:ext>
            </a:extLst>
          </p:cNvPr>
          <p:cNvSpPr txBox="1"/>
          <p:nvPr/>
        </p:nvSpPr>
        <p:spPr>
          <a:xfrm>
            <a:off x="671009" y="2388775"/>
            <a:ext cx="495457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жилые помещения, здания или части зданий, которые используются полностью или главным образом как места проживания: входящие в жилищный фонд (общего назначения, общежития, спальные корпуса школ-интернатов, детских домов, дома для престарелых </a:t>
            </a:r>
            <a:b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инвалидов), и не входящие в жилищный фонд (дома щитовые, дома садовые, помещения контейнерного типа жилые, вагоны-дома передвижные, помещения, приспособленные под жилье (вагоны и кузова железно-дорожных вагонов, суда и другие подобные объекты)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9253E8AA-0FBB-4ACA-B12A-E13BBA5471C3}"/>
              </a:ext>
            </a:extLst>
          </p:cNvPr>
          <p:cNvSpPr txBox="1"/>
          <p:nvPr/>
        </p:nvSpPr>
        <p:spPr>
          <a:xfrm>
            <a:off x="662620" y="5235092"/>
            <a:ext cx="49545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 algn="just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промышленные, сельскохозяйственные, коммерческие, торговые, административные, здания для проведения развлекательных мероприятий, гостиницы, рестораны, школы, больницы, тюрьмы и другие подобные объекты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D84CBA8A-44F0-463A-89CD-2BF811B74377}"/>
              </a:ext>
            </a:extLst>
          </p:cNvPr>
          <p:cNvSpPr txBox="1"/>
          <p:nvPr/>
        </p:nvSpPr>
        <p:spPr>
          <a:xfrm>
            <a:off x="6095590" y="2330338"/>
            <a:ext cx="547636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 algn="just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инженерно-строительные объекты, возведенные </a:t>
            </a:r>
            <a:br>
              <a:rPr lang="ru-RU" dirty="0"/>
            </a:br>
            <a:r>
              <a:rPr lang="ru-RU" dirty="0"/>
              <a:t>с помощью строительно-монтажных работ: автострады, автомобильные, железные дороги, взлетно-посадочные полосы аэродромов, стрельбища, полигоны, командные пункты, мосты, эстакады, плотины и другие гидротехнические сооружения, трубопроводы, линии связи, шахты, спортивные сооружения, сооружения для отдыха, памятники и другие подобные объекты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028EAA9E-CC21-4549-ACD7-B4AE2F62BFA2}"/>
              </a:ext>
            </a:extLst>
          </p:cNvPr>
          <p:cNvSpPr txBox="1"/>
          <p:nvPr/>
        </p:nvSpPr>
        <p:spPr>
          <a:xfrm>
            <a:off x="6096000" y="4629320"/>
            <a:ext cx="547595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lvl="0" algn="just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затраты на мелиоративные работы; затраты на проведение культур-технических работ на землях, не требующих осушения; террасирование крутых склонов; капитальные вложения </a:t>
            </a:r>
            <a:br>
              <a:rPr lang="ru-RU" dirty="0"/>
            </a:br>
            <a:r>
              <a:rPr lang="ru-RU" dirty="0"/>
              <a:t>на коренное улучшение земель; расчистку земельных участков, рекультивацию земли, изменение рельефа (планировку территории), расходы, связанные </a:t>
            </a:r>
            <a:br>
              <a:rPr lang="ru-RU" dirty="0"/>
            </a:br>
            <a:r>
              <a:rPr lang="ru-RU" dirty="0"/>
              <a:t>с предотвращением затопления, расходы, связанные </a:t>
            </a:r>
            <a:br>
              <a:rPr lang="ru-RU" dirty="0"/>
            </a:br>
            <a:r>
              <a:rPr lang="ru-RU" dirty="0"/>
              <a:t>с передачей прав собственности на землю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9D25C0C5-37B2-4F25-AB36-D2B2B0466E5B}"/>
              </a:ext>
            </a:extLst>
          </p:cNvPr>
          <p:cNvCxnSpPr/>
          <p:nvPr/>
        </p:nvCxnSpPr>
        <p:spPr>
          <a:xfrm>
            <a:off x="5859191" y="1885456"/>
            <a:ext cx="0" cy="4652788"/>
          </a:xfrm>
          <a:prstGeom prst="line">
            <a:avLst/>
          </a:prstGeom>
          <a:ln w="19050">
            <a:solidFill>
              <a:srgbClr val="33428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="" xmlns:a16="http://schemas.microsoft.com/office/drawing/2014/main" id="{AD409AD6-8DFB-4E95-87E7-FAB0444E6DE9}"/>
              </a:ext>
            </a:extLst>
          </p:cNvPr>
          <p:cNvCxnSpPr>
            <a:cxnSpLocks/>
          </p:cNvCxnSpPr>
          <p:nvPr/>
        </p:nvCxnSpPr>
        <p:spPr>
          <a:xfrm rot="5400000">
            <a:off x="3254620" y="2143725"/>
            <a:ext cx="0" cy="5184000"/>
          </a:xfrm>
          <a:prstGeom prst="line">
            <a:avLst/>
          </a:prstGeom>
          <a:ln w="19050">
            <a:solidFill>
              <a:srgbClr val="33428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="" xmlns:a16="http://schemas.microsoft.com/office/drawing/2014/main" id="{5D2B9623-7316-4043-A80F-96CB43DC9020}"/>
              </a:ext>
            </a:extLst>
          </p:cNvPr>
          <p:cNvCxnSpPr>
            <a:cxnSpLocks/>
          </p:cNvCxnSpPr>
          <p:nvPr/>
        </p:nvCxnSpPr>
        <p:spPr>
          <a:xfrm rot="5400000">
            <a:off x="8750165" y="1306115"/>
            <a:ext cx="0" cy="5724000"/>
          </a:xfrm>
          <a:prstGeom prst="line">
            <a:avLst/>
          </a:prstGeom>
          <a:ln w="19050">
            <a:solidFill>
              <a:srgbClr val="33428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30F9C043-E55E-4C4B-A98D-698ABB28759C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20" name="object 9">
              <a:extLst>
                <a:ext uri="{FF2B5EF4-FFF2-40B4-BE49-F238E27FC236}">
                  <a16:creationId xmlns="" xmlns:a16="http://schemas.microsoft.com/office/drawing/2014/main" id="{67E85F69-BCC5-47D8-A453-26D87F8E6B23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11">
              <a:extLst>
                <a:ext uri="{FF2B5EF4-FFF2-40B4-BE49-F238E27FC236}">
                  <a16:creationId xmlns="" xmlns:a16="http://schemas.microsoft.com/office/drawing/2014/main" id="{74949328-8341-4D34-9D83-E5D508126A86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1F497D"/>
                </a:solidFill>
                <a:ea typeface="Calibri"/>
                <a:cs typeface="Times New Roman"/>
              </a:rPr>
              <a:t>ПЕРМЬСТАТ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1592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Номер слайда 1">
            <a:extLst>
              <a:ext uri="{FF2B5EF4-FFF2-40B4-BE49-F238E27FC236}">
                <a16:creationId xmlns="" xmlns:a16="http://schemas.microsoft.com/office/drawing/2014/main" id="{87DD0FA1-DE61-4A0E-B202-9704C41303A1}"/>
              </a:ext>
            </a:extLst>
          </p:cNvPr>
          <p:cNvSpPr txBox="1">
            <a:spLocks/>
          </p:cNvSpPr>
          <p:nvPr/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B81EEA-DF2A-1C47-9781-44818CAE4220}" type="slidenum">
              <a:rPr lang="ru-RU" smtClean="0"/>
              <a:pPr/>
              <a:t>8</a:t>
            </a:fld>
            <a:endParaRPr lang="ru-RU" dirty="0"/>
          </a:p>
        </p:txBody>
      </p:sp>
      <p:grpSp>
        <p:nvGrpSpPr>
          <p:cNvPr id="46" name="Группа 45">
            <a:extLst>
              <a:ext uri="{FF2B5EF4-FFF2-40B4-BE49-F238E27FC236}">
                <a16:creationId xmlns="" xmlns:a16="http://schemas.microsoft.com/office/drawing/2014/main" id="{7AF943D4-D071-4200-9DD1-12AE0F4E04C6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47" name="object 16">
              <a:extLst>
                <a:ext uri="{FF2B5EF4-FFF2-40B4-BE49-F238E27FC236}">
                  <a16:creationId xmlns="" xmlns:a16="http://schemas.microsoft.com/office/drawing/2014/main" id="{D0540F5F-175D-429E-9E97-781E8D85C910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7">
              <a:extLst>
                <a:ext uri="{FF2B5EF4-FFF2-40B4-BE49-F238E27FC236}">
                  <a16:creationId xmlns="" xmlns:a16="http://schemas.microsoft.com/office/drawing/2014/main" id="{D0ADA035-13FC-4B52-A5A6-97E3F41C5DBE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Текст 3">
            <a:extLst>
              <a:ext uri="{FF2B5EF4-FFF2-40B4-BE49-F238E27FC236}">
                <a16:creationId xmlns="" xmlns:a16="http://schemas.microsoft.com/office/drawing/2014/main" id="{3D0825FA-484C-426A-BBA3-9C244FAA61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475" y="734799"/>
            <a:ext cx="10975433" cy="69132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b="1" spc="-70" dirty="0"/>
              <a:t>ВИДОВАЯ СТРУКТУРА ИВЕСТИЦИЙ В ОСНОВНОЙ КАПИТАЛ </a:t>
            </a:r>
            <a:endParaRPr lang="ru-RU" spc="-7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Текст 2">
            <a:extLst>
              <a:ext uri="{FF2B5EF4-FFF2-40B4-BE49-F238E27FC236}">
                <a16:creationId xmlns="" xmlns:a16="http://schemas.microsoft.com/office/drawing/2014/main" id="{6502F5BB-E240-4A18-9C8E-316AB8D52E05}"/>
              </a:ext>
            </a:extLst>
          </p:cNvPr>
          <p:cNvSpPr txBox="1">
            <a:spLocks/>
          </p:cNvSpPr>
          <p:nvPr/>
        </p:nvSpPr>
        <p:spPr>
          <a:xfrm>
            <a:off x="242384" y="1568659"/>
            <a:ext cx="5825551" cy="3165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buNone/>
            </a:pPr>
            <a:r>
              <a:rPr lang="ru-RU" sz="1800" b="1" dirty="0">
                <a:ln w="11430"/>
                <a:solidFill>
                  <a:srgbClr val="D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ТРАСПОРТНЫЕ СРЕДСТВА</a:t>
            </a:r>
            <a:endParaRPr lang="ru-RU" sz="1800" dirty="0">
              <a:solidFill>
                <a:srgbClr val="D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Текст 2">
            <a:extLst>
              <a:ext uri="{FF2B5EF4-FFF2-40B4-BE49-F238E27FC236}">
                <a16:creationId xmlns="" xmlns:a16="http://schemas.microsoft.com/office/drawing/2014/main" id="{35854AED-D8F8-42AF-8DDD-2F6A1F527D5A}"/>
              </a:ext>
            </a:extLst>
          </p:cNvPr>
          <p:cNvSpPr txBox="1">
            <a:spLocks/>
          </p:cNvSpPr>
          <p:nvPr/>
        </p:nvSpPr>
        <p:spPr>
          <a:xfrm>
            <a:off x="242384" y="2052965"/>
            <a:ext cx="4548691" cy="1837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lnSpc>
                <a:spcPct val="120000"/>
              </a:lnSpc>
              <a:buClr>
                <a:srgbClr val="334286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железнодорожный подвижной состав;</a:t>
            </a:r>
          </a:p>
          <a:p>
            <a:r>
              <a:rPr lang="ru-RU" dirty="0"/>
              <a:t>подвижной морской и внутренний водный;</a:t>
            </a:r>
          </a:p>
          <a:p>
            <a:r>
              <a:rPr lang="ru-RU" dirty="0"/>
              <a:t>автомобильный;</a:t>
            </a:r>
          </a:p>
          <a:p>
            <a:r>
              <a:rPr lang="ru-RU" dirty="0"/>
              <a:t>воздушный;</a:t>
            </a:r>
          </a:p>
          <a:p>
            <a:r>
              <a:rPr lang="ru-RU" dirty="0"/>
              <a:t>городской электрический</a:t>
            </a: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71C76E3-FF66-42DC-B783-D5DFFB0A064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16982" y="4230582"/>
            <a:ext cx="1065454" cy="10654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E405D56-04B6-4829-97E4-929A939CACB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25187" y="3544146"/>
            <a:ext cx="857249" cy="8572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03E5DE5-B436-4897-B853-8A8904EF93F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459733" y="4777363"/>
            <a:ext cx="796379" cy="79637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C55D3E5-CDE3-4AB5-B0FD-94CAB538898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9733" y="3780179"/>
            <a:ext cx="857249" cy="857249"/>
          </a:xfrm>
          <a:prstGeom prst="rect">
            <a:avLst/>
          </a:prstGeom>
        </p:spPr>
      </p:pic>
      <p:sp>
        <p:nvSpPr>
          <p:cNvPr id="28" name="Текст 2">
            <a:extLst>
              <a:ext uri="{FF2B5EF4-FFF2-40B4-BE49-F238E27FC236}">
                <a16:creationId xmlns="" xmlns:a16="http://schemas.microsoft.com/office/drawing/2014/main" id="{17774600-3F39-427C-AEA1-5F3D5DDAD8B8}"/>
              </a:ext>
            </a:extLst>
          </p:cNvPr>
          <p:cNvSpPr txBox="1">
            <a:spLocks/>
          </p:cNvSpPr>
          <p:nvPr/>
        </p:nvSpPr>
        <p:spPr>
          <a:xfrm>
            <a:off x="5545715" y="1701165"/>
            <a:ext cx="6152175" cy="6913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000"/>
              </a:lnSpc>
              <a:buNone/>
            </a:pPr>
            <a:r>
              <a:rPr lang="ru-RU" sz="2400" b="1" dirty="0">
                <a:ln w="11430"/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затраты на приобретение транспортных средств:</a:t>
            </a:r>
            <a:endParaRPr lang="ru-RU" sz="2400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0E36A78B-7D47-48DE-9EB1-8265078603D7}"/>
              </a:ext>
            </a:extLst>
          </p:cNvPr>
          <p:cNvSpPr/>
          <p:nvPr/>
        </p:nvSpPr>
        <p:spPr>
          <a:xfrm>
            <a:off x="5424117" y="3227231"/>
            <a:ext cx="33529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безвозмездно полученных </a:t>
            </a:r>
            <a:b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(от вышестоящих организаций, </a:t>
            </a:r>
            <a:b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качестве технологической </a:t>
            </a:r>
            <a:b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гуманитарной помощи, за счет средств федеральных целевых программ) транспортных средств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части новых, а также поступивших по импорту), принятых в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бухгалтерском учете в качестве основных средств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1B655BCA-7B1A-4D69-886B-7272E7CD4C2D}"/>
              </a:ext>
            </a:extLst>
          </p:cNvPr>
          <p:cNvSpPr/>
          <p:nvPr/>
        </p:nvSpPr>
        <p:spPr>
          <a:xfrm>
            <a:off x="9164502" y="3198406"/>
            <a:ext cx="25677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транспортных средств, полученных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условиях финансового лизинга и учтенных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лизингополучателем </a:t>
            </a:r>
            <a:b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забалансовом счете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7959A389-0B94-483E-B948-AF3C82EBDAD6}"/>
              </a:ext>
            </a:extLst>
          </p:cNvPr>
          <p:cNvSpPr txBox="1"/>
          <p:nvPr/>
        </p:nvSpPr>
        <p:spPr>
          <a:xfrm>
            <a:off x="5851749" y="2709441"/>
            <a:ext cx="2497715" cy="3757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indent="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None/>
              <a:defRPr b="1">
                <a:ln w="11430"/>
                <a:solidFill>
                  <a:srgbClr val="DA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ru-RU" dirty="0"/>
              <a:t>Включается также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4EB98411-D7E4-4478-B1E2-E8C5C86A3E72}"/>
              </a:ext>
            </a:extLst>
          </p:cNvPr>
          <p:cNvSpPr txBox="1"/>
          <p:nvPr/>
        </p:nvSpPr>
        <p:spPr>
          <a:xfrm>
            <a:off x="9310907" y="2709441"/>
            <a:ext cx="2238375" cy="37574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indent="0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None/>
              <a:defRPr b="1">
                <a:ln w="11430"/>
                <a:solidFill>
                  <a:srgbClr val="DA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ru-RU" dirty="0"/>
              <a:t>Не включается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40C94401-D64A-4062-AAC0-81F5DAB88AF0}"/>
              </a:ext>
            </a:extLst>
          </p:cNvPr>
          <p:cNvCxnSpPr>
            <a:cxnSpLocks/>
          </p:cNvCxnSpPr>
          <p:nvPr/>
        </p:nvCxnSpPr>
        <p:spPr>
          <a:xfrm>
            <a:off x="5715579" y="3104235"/>
            <a:ext cx="277005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="" xmlns:a16="http://schemas.microsoft.com/office/drawing/2014/main" id="{D1E3FA5C-2BC7-4167-8F96-B9C134045DFB}"/>
              </a:ext>
            </a:extLst>
          </p:cNvPr>
          <p:cNvCxnSpPr>
            <a:cxnSpLocks/>
          </p:cNvCxnSpPr>
          <p:nvPr/>
        </p:nvCxnSpPr>
        <p:spPr>
          <a:xfrm>
            <a:off x="9045067" y="3104235"/>
            <a:ext cx="277005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515C9A7-FEDE-4877-BCDF-D743EFB61A43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43921" y="5210686"/>
            <a:ext cx="877171" cy="876144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="" xmlns:a16="http://schemas.microsoft.com/office/drawing/2014/main" id="{AAB94671-91ED-4A09-846F-B8211E0CCEFA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22" name="object 9">
              <a:extLst>
                <a:ext uri="{FF2B5EF4-FFF2-40B4-BE49-F238E27FC236}">
                  <a16:creationId xmlns="" xmlns:a16="http://schemas.microsoft.com/office/drawing/2014/main" id="{349F1129-5DB9-40CD-930A-1CA8AA53716F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11">
              <a:extLst>
                <a:ext uri="{FF2B5EF4-FFF2-40B4-BE49-F238E27FC236}">
                  <a16:creationId xmlns="" xmlns:a16="http://schemas.microsoft.com/office/drawing/2014/main" id="{2BE5AF9D-CCCF-42DB-B2EC-049D9B5DBA03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1F497D"/>
                </a:solidFill>
                <a:ea typeface="Calibri"/>
                <a:cs typeface="Times New Roman"/>
              </a:rPr>
              <a:t>ПЕРМЬСТАТ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4343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Номер слайда 1">
            <a:extLst>
              <a:ext uri="{FF2B5EF4-FFF2-40B4-BE49-F238E27FC236}">
                <a16:creationId xmlns="" xmlns:a16="http://schemas.microsoft.com/office/drawing/2014/main" id="{87DD0FA1-DE61-4A0E-B202-9704C41303A1}"/>
              </a:ext>
            </a:extLst>
          </p:cNvPr>
          <p:cNvSpPr txBox="1">
            <a:spLocks/>
          </p:cNvSpPr>
          <p:nvPr/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B81EEA-DF2A-1C47-9781-44818CAE4220}" type="slidenum">
              <a:rPr lang="ru-RU" smtClean="0"/>
              <a:pPr/>
              <a:t>9</a:t>
            </a:fld>
            <a:endParaRPr lang="ru-RU"/>
          </a:p>
        </p:txBody>
      </p:sp>
      <p:grpSp>
        <p:nvGrpSpPr>
          <p:cNvPr id="46" name="Группа 45">
            <a:extLst>
              <a:ext uri="{FF2B5EF4-FFF2-40B4-BE49-F238E27FC236}">
                <a16:creationId xmlns="" xmlns:a16="http://schemas.microsoft.com/office/drawing/2014/main" id="{7AF943D4-D071-4200-9DD1-12AE0F4E04C6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47" name="object 16">
              <a:extLst>
                <a:ext uri="{FF2B5EF4-FFF2-40B4-BE49-F238E27FC236}">
                  <a16:creationId xmlns="" xmlns:a16="http://schemas.microsoft.com/office/drawing/2014/main" id="{D0540F5F-175D-429E-9E97-781E8D85C910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7">
              <a:extLst>
                <a:ext uri="{FF2B5EF4-FFF2-40B4-BE49-F238E27FC236}">
                  <a16:creationId xmlns="" xmlns:a16="http://schemas.microsoft.com/office/drawing/2014/main" id="{D0ADA035-13FC-4B52-A5A6-97E3F41C5DBE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Текст 3">
            <a:extLst>
              <a:ext uri="{FF2B5EF4-FFF2-40B4-BE49-F238E27FC236}">
                <a16:creationId xmlns="" xmlns:a16="http://schemas.microsoft.com/office/drawing/2014/main" id="{3D0825FA-484C-426A-BBA3-9C244FAA61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475" y="734799"/>
            <a:ext cx="10975433" cy="69132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b="1" spc="-70" dirty="0"/>
              <a:t>ВИДОВАЯ СТРУКТУРА ИВЕСТИЦИЙ В ОСНОВНОЙ КАПИТАЛ </a:t>
            </a:r>
            <a:endParaRPr lang="ru-RU" spc="-7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Текст 2">
            <a:extLst>
              <a:ext uri="{FF2B5EF4-FFF2-40B4-BE49-F238E27FC236}">
                <a16:creationId xmlns="" xmlns:a16="http://schemas.microsoft.com/office/drawing/2014/main" id="{11AC43FB-D65E-4961-95FB-52D5B2A931A9}"/>
              </a:ext>
            </a:extLst>
          </p:cNvPr>
          <p:cNvSpPr txBox="1">
            <a:spLocks/>
          </p:cNvSpPr>
          <p:nvPr/>
        </p:nvSpPr>
        <p:spPr>
          <a:xfrm>
            <a:off x="242384" y="1568659"/>
            <a:ext cx="5825551" cy="3165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buNone/>
            </a:pPr>
            <a:r>
              <a:rPr lang="ru-RU" sz="1800" b="1" dirty="0">
                <a:ln w="11430"/>
                <a:solidFill>
                  <a:srgbClr val="D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МАШИНЫ И ОБОРУДОВАНИЕ</a:t>
            </a:r>
            <a:endParaRPr lang="ru-RU" sz="1800" dirty="0">
              <a:solidFill>
                <a:srgbClr val="D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Текст 2">
            <a:extLst>
              <a:ext uri="{FF2B5EF4-FFF2-40B4-BE49-F238E27FC236}">
                <a16:creationId xmlns="" xmlns:a16="http://schemas.microsoft.com/office/drawing/2014/main" id="{190E8FC1-9AC0-4E1F-87ED-B356C8075263}"/>
              </a:ext>
            </a:extLst>
          </p:cNvPr>
          <p:cNvSpPr txBox="1">
            <a:spLocks/>
          </p:cNvSpPr>
          <p:nvPr/>
        </p:nvSpPr>
        <p:spPr>
          <a:xfrm>
            <a:off x="242384" y="2027732"/>
            <a:ext cx="5205916" cy="1542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lnSpc>
                <a:spcPct val="120000"/>
              </a:lnSpc>
              <a:buClr>
                <a:srgbClr val="334286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Информационное, компьютерное </a:t>
            </a:r>
            <a:br>
              <a:rPr lang="ru-RU" dirty="0"/>
            </a:br>
            <a:r>
              <a:rPr lang="ru-RU" dirty="0"/>
              <a:t>и телекоммуникационное оборудование(ИКТ);</a:t>
            </a:r>
            <a:br>
              <a:rPr lang="ru-RU" dirty="0"/>
            </a:br>
            <a:endParaRPr lang="ru-RU" dirty="0"/>
          </a:p>
          <a:p>
            <a:r>
              <a:rPr lang="ru-RU" dirty="0"/>
              <a:t>Прочие машины и оборудование, включая хозяйственный инвентарь, и другие объекты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="" xmlns:a16="http://schemas.microsoft.com/office/drawing/2014/main" id="{944C5255-4A5B-4F9E-93F7-B0D399E55C74}"/>
              </a:ext>
            </a:extLst>
          </p:cNvPr>
          <p:cNvSpPr txBox="1">
            <a:spLocks/>
          </p:cNvSpPr>
          <p:nvPr/>
        </p:nvSpPr>
        <p:spPr>
          <a:xfrm>
            <a:off x="5802226" y="1726930"/>
            <a:ext cx="6152175" cy="8410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000"/>
              </a:lnSpc>
              <a:buNone/>
            </a:pPr>
            <a:r>
              <a:rPr lang="ru-RU" sz="2000" b="1" dirty="0">
                <a:ln w="11430"/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затраты на приобретение</a:t>
            </a:r>
            <a:br>
              <a:rPr lang="ru-RU" sz="2000" b="1" dirty="0">
                <a:ln w="11430"/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n w="11430"/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машин и оборудования</a:t>
            </a:r>
            <a:br>
              <a:rPr lang="ru-RU" sz="2000" b="1" dirty="0">
                <a:ln w="11430"/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n w="11430"/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включаются:</a:t>
            </a:r>
            <a:endParaRPr lang="ru-RU" sz="2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82727F0-954C-467E-8AB3-33F81BF696B3}"/>
              </a:ext>
            </a:extLst>
          </p:cNvPr>
          <p:cNvSpPr txBox="1"/>
          <p:nvPr/>
        </p:nvSpPr>
        <p:spPr>
          <a:xfrm>
            <a:off x="6096000" y="2868733"/>
            <a:ext cx="6096000" cy="459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машины и оборудование, приобретаемые с целью перепродажи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E90D82D-797A-4E89-AB27-C4B8F92966B7}"/>
              </a:ext>
            </a:extLst>
          </p:cNvPr>
          <p:cNvSpPr txBox="1"/>
          <p:nvPr/>
        </p:nvSpPr>
        <p:spPr>
          <a:xfrm>
            <a:off x="6096000" y="3505929"/>
            <a:ext cx="6096000" cy="4591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ts val="14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санитарно-техническое и другое оборудование, относимое </a:t>
            </a:r>
            <a:br>
              <a:rPr lang="ru-RU" dirty="0"/>
            </a:br>
            <a:r>
              <a:rPr lang="ru-RU" dirty="0"/>
              <a:t>к стоимости зданий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CB792DB8-C14F-4961-8107-A8019974722B}"/>
              </a:ext>
            </a:extLst>
          </p:cNvPr>
          <p:cNvSpPr txBox="1"/>
          <p:nvPr/>
        </p:nvSpPr>
        <p:spPr>
          <a:xfrm>
            <a:off x="6096000" y="4121987"/>
            <a:ext cx="6096000" cy="63863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ts val="14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стоимость машин и оборудования, полученных на условиях финансового лизинга и учтенных лизингополучателем </a:t>
            </a:r>
            <a:br>
              <a:rPr lang="ru-RU" dirty="0"/>
            </a:br>
            <a:r>
              <a:rPr lang="ru-RU" dirty="0"/>
              <a:t>на забалансовом счете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DAB55BB-6FD7-4067-87E2-1BBFF1EB2208}"/>
              </a:ext>
            </a:extLst>
          </p:cNvPr>
          <p:cNvSpPr txBox="1"/>
          <p:nvPr/>
        </p:nvSpPr>
        <p:spPr>
          <a:xfrm>
            <a:off x="6096000" y="4881877"/>
            <a:ext cx="6096000" cy="13567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ts val="14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пусковые расходы: проверка готовности новых производств, цехов и агрегатов к вводу их в эксплуатацию путем комплексного опробования (под нагрузкой) всех машин </a:t>
            </a:r>
            <a:br>
              <a:rPr lang="ru-RU" dirty="0"/>
            </a:br>
            <a:r>
              <a:rPr lang="ru-RU" dirty="0"/>
              <a:t>и механизмов (пробная эксплуатация) с пробным выпуском предусмотренной проектом продукции, наладка оборудования, которые включаются в себестоимость продукции (работ, услуг)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58D85D4E-801F-412C-BD24-BD566F2335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87028" y="2925959"/>
            <a:ext cx="344325" cy="3446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17A2C965-E1F7-4A31-95AD-889E474AA3F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87028" y="3556614"/>
            <a:ext cx="344325" cy="34464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021ED0D4-8A07-4872-803F-AB300098FEA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87027" y="4268981"/>
            <a:ext cx="344325" cy="34464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99F2FDC6-EB20-49F6-B739-F66AF8EEA71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87027" y="5309739"/>
            <a:ext cx="344325" cy="34464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A265F606-3CCF-46A0-9224-1BBD4698DCA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350" y="3712737"/>
            <a:ext cx="1252500" cy="125093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EAD93638-FDF4-46BA-9AC3-E756D717405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01593" y="4570500"/>
            <a:ext cx="912704" cy="91156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4840BF78-2ABF-4441-8A74-0A775AF7594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16138" y="3871075"/>
            <a:ext cx="912705" cy="91156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03D26BD7-B2E5-4191-BD21-B64CA566EA8C}"/>
              </a:ext>
            </a:extLst>
          </p:cNvPr>
          <p:cNvGrpSpPr/>
          <p:nvPr/>
        </p:nvGrpSpPr>
        <p:grpSpPr>
          <a:xfrm>
            <a:off x="1439586" y="177799"/>
            <a:ext cx="10403791" cy="679832"/>
            <a:chOff x="1439586" y="5969297"/>
            <a:chExt cx="10403790" cy="679832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5A906BEE-F9C7-4D12-8B03-832BD8361F69}"/>
                </a:ext>
              </a:extLst>
            </p:cNvPr>
            <p:cNvSpPr/>
            <p:nvPr/>
          </p:nvSpPr>
          <p:spPr>
            <a:xfrm>
              <a:off x="1439586" y="6023187"/>
              <a:ext cx="10403790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11">
              <a:extLst>
                <a:ext uri="{FF2B5EF4-FFF2-40B4-BE49-F238E27FC236}">
                  <a16:creationId xmlns="" xmlns:a16="http://schemas.microsoft.com/office/drawing/2014/main" id="{083D15B7-34AC-4E65-AAF3-61E967CCDD5F}"/>
                </a:ext>
              </a:extLst>
            </p:cNvPr>
            <p:cNvSpPr/>
            <p:nvPr/>
          </p:nvSpPr>
          <p:spPr>
            <a:xfrm flipV="1">
              <a:off x="1439586" y="5969297"/>
              <a:ext cx="10403790" cy="54241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Поле 2"/>
          <p:cNvSpPr txBox="1"/>
          <p:nvPr/>
        </p:nvSpPr>
        <p:spPr>
          <a:xfrm>
            <a:off x="10654016" y="85754"/>
            <a:ext cx="1400091" cy="315024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1F497D"/>
                </a:solidFill>
                <a:ea typeface="Calibri"/>
                <a:cs typeface="Times New Roman"/>
              </a:rPr>
              <a:t>ПЕРМЬСТАТ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70987428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9165</TotalTime>
  <Words>3071</Words>
  <Application>Microsoft Office PowerPoint</Application>
  <PresentationFormat>Произвольный</PresentationFormat>
  <Paragraphs>687</Paragraphs>
  <Slides>31</Slides>
  <Notes>29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3_Тема Office</vt:lpstr>
      <vt:lpstr>2_Тема Office</vt:lpstr>
      <vt:lpstr>1_Тема Office</vt:lpstr>
      <vt:lpstr>Тема Office</vt:lpstr>
      <vt:lpstr>5_Тема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Николайчук Лариса Петровна</cp:lastModifiedBy>
  <cp:revision>321</cp:revision>
  <cp:lastPrinted>2021-06-22T13:45:12Z</cp:lastPrinted>
  <dcterms:created xsi:type="dcterms:W3CDTF">2020-03-31T09:31:17Z</dcterms:created>
  <dcterms:modified xsi:type="dcterms:W3CDTF">2021-06-23T04:11:48Z</dcterms:modified>
</cp:coreProperties>
</file>